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0" r:id="rId2"/>
    <p:sldId id="256" r:id="rId3"/>
    <p:sldId id="271" r:id="rId4"/>
    <p:sldId id="264" r:id="rId5"/>
    <p:sldId id="263" r:id="rId6"/>
    <p:sldId id="305" r:id="rId7"/>
    <p:sldId id="303" r:id="rId8"/>
    <p:sldId id="304" r:id="rId9"/>
    <p:sldId id="306" r:id="rId10"/>
    <p:sldId id="320" r:id="rId11"/>
    <p:sldId id="319" r:id="rId12"/>
    <p:sldId id="302" r:id="rId13"/>
    <p:sldId id="273" r:id="rId14"/>
    <p:sldId id="293" r:id="rId15"/>
    <p:sldId id="274" r:id="rId16"/>
    <p:sldId id="275" r:id="rId17"/>
    <p:sldId id="301" r:id="rId18"/>
    <p:sldId id="316" r:id="rId19"/>
    <p:sldId id="309" r:id="rId20"/>
    <p:sldId id="317" r:id="rId21"/>
    <p:sldId id="310" r:id="rId22"/>
    <p:sldId id="322" r:id="rId23"/>
    <p:sldId id="323" r:id="rId24"/>
    <p:sldId id="324" r:id="rId25"/>
    <p:sldId id="321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08228711-686C-422A-9222-A7C9FBA91808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0255DDCF-5172-41C1-ACC0-15EB73C34A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556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1B18DD-78A6-49DC-B04D-2557E907EE1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77AAA8E-CF7B-48A7-8126-567C364448D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BC58AC2-4637-43A7-8543-B3E76D30AE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438DAD6-79F2-4475-B384-D6A956259E08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F33C1B1-606C-443B-AA9B-BE4BBB8AB3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D0D81A-7670-43E2-BA01-6F7E01186C5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1D2875B-3B86-4BD9-9DD0-1D34A2ADF9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4427018-E39E-494F-B115-DD660042230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DA32201-F334-4CB7-8C1F-A044882B66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C38D0FB-5F52-461D-A082-C98C01BD1D6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B1250DB-84CB-4960-9737-25612B8B9E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810D383-AE77-4B15-A49A-4286CA0D2A2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C4DC14-C485-46DE-BD1B-74EF8F2D7C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A3619E5-EA7D-4656-BFA1-56DECFE3134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2ED145D-BBCA-4683-AA27-BE52DACBA4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7D76B3D-A542-4DE3-BC3A-B673AE43A78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569AE5F-F050-4641-97D9-7AA06D6A43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842DE57-3B99-4EF4-BCC3-2033130906F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A409428-5C33-47A6-9207-0C2C2D800A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37E7295-AD5F-476E-A026-8321A27A3F4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04AF84C-4479-48CD-9D76-6959404AD2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E6516EE-5B0C-45F3-8B13-A364315F575C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5F6CC76-4EAA-4222-AEE1-76AEE8A87D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026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065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720725" y="1787525"/>
            <a:ext cx="4525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一台碾米机的工作情况如下表。 </a:t>
            </a:r>
          </a:p>
        </p:txBody>
      </p:sp>
      <p:graphicFrame>
        <p:nvGraphicFramePr>
          <p:cNvPr id="24581" name="Group 5"/>
          <p:cNvGraphicFramePr>
            <a:graphicFrameLocks noGrp="1"/>
          </p:cNvGraphicFramePr>
          <p:nvPr/>
        </p:nvGraphicFramePr>
        <p:xfrm>
          <a:off x="755650" y="2366963"/>
          <a:ext cx="7920038" cy="1277938"/>
        </p:xfrm>
        <a:graphic>
          <a:graphicData uri="http://schemas.openxmlformats.org/drawingml/2006/table">
            <a:tbl>
              <a:tblPr/>
              <a:tblGrid>
                <a:gridCol w="2489200"/>
                <a:gridCol w="931863"/>
                <a:gridCol w="933450"/>
                <a:gridCol w="931862"/>
                <a:gridCol w="933450"/>
                <a:gridCol w="931863"/>
                <a:gridCol w="768350"/>
              </a:tblGrid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工作时间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charset="-122"/>
                          <a:ea typeface="华文新魏" pitchFamily="2" charset="-122"/>
                          <a:cs typeface="Arial" charset="0"/>
                        </a:rPr>
                        <a:t>…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碾米数量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吨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charset="-122"/>
                          <a:ea typeface="华文新魏" pitchFamily="2" charset="-122"/>
                          <a:cs typeface="Arial" charset="0"/>
                        </a:rPr>
                        <a:t>…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6" name="Text Box 31"/>
          <p:cNvSpPr txBox="1">
            <a:spLocks noChangeArrowheads="1"/>
          </p:cNvSpPr>
          <p:nvPr/>
        </p:nvSpPr>
        <p:spPr bwMode="auto">
          <a:xfrm>
            <a:off x="468313" y="3573463"/>
            <a:ext cx="7704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684213" y="4005263"/>
            <a:ext cx="770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碾米机的工作时间和碾米数量成正比例吗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?</a:t>
            </a:r>
          </a:p>
        </p:txBody>
      </p:sp>
      <p:sp>
        <p:nvSpPr>
          <p:cNvPr id="24609" name="WordArt 33"/>
          <p:cNvSpPr>
            <a:spLocks noChangeArrowheads="1" noChangeShapeType="1" noTextEdit="1"/>
          </p:cNvSpPr>
          <p:nvPr/>
        </p:nvSpPr>
        <p:spPr bwMode="auto">
          <a:xfrm>
            <a:off x="3276600" y="4868863"/>
            <a:ext cx="137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成正比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8" grpId="0"/>
      <p:bldP spid="246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838200" y="1382713"/>
            <a:ext cx="6757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、在一间布店的柜台上，有一张写着某种花布的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米数和总价的表。</a:t>
            </a:r>
          </a:p>
        </p:txBody>
      </p:sp>
      <p:grpSp>
        <p:nvGrpSpPr>
          <p:cNvPr id="25644" name="Group 44"/>
          <p:cNvGrpSpPr>
            <a:grpSpLocks/>
          </p:cNvGrpSpPr>
          <p:nvPr/>
        </p:nvGrpSpPr>
        <p:grpSpPr bwMode="auto">
          <a:xfrm>
            <a:off x="1066800" y="2217738"/>
            <a:ext cx="6858000" cy="1066800"/>
            <a:chOff x="0" y="0"/>
            <a:chExt cx="4320" cy="672"/>
          </a:xfrm>
        </p:grpSpPr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36" y="672"/>
              <a:ext cx="42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6" name="Line 46"/>
            <p:cNvSpPr>
              <a:spLocks noChangeShapeType="1"/>
            </p:cNvSpPr>
            <p:nvPr/>
          </p:nvSpPr>
          <p:spPr bwMode="auto">
            <a:xfrm>
              <a:off x="114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7" name="Line 47"/>
            <p:cNvSpPr>
              <a:spLocks noChangeShapeType="1"/>
            </p:cNvSpPr>
            <p:nvPr/>
          </p:nvSpPr>
          <p:spPr bwMode="auto">
            <a:xfrm>
              <a:off x="152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90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>
              <a:off x="229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0" name="Line 50"/>
            <p:cNvSpPr>
              <a:spLocks noChangeShapeType="1"/>
            </p:cNvSpPr>
            <p:nvPr/>
          </p:nvSpPr>
          <p:spPr bwMode="auto">
            <a:xfrm>
              <a:off x="2676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1" name="Line 51"/>
            <p:cNvSpPr>
              <a:spLocks noChangeShapeType="1"/>
            </p:cNvSpPr>
            <p:nvPr/>
          </p:nvSpPr>
          <p:spPr bwMode="auto">
            <a:xfrm>
              <a:off x="306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2" name="Line 52"/>
            <p:cNvSpPr>
              <a:spLocks noChangeShapeType="1"/>
            </p:cNvSpPr>
            <p:nvPr/>
          </p:nvSpPr>
          <p:spPr bwMode="auto">
            <a:xfrm>
              <a:off x="344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3" name="Line 53"/>
            <p:cNvSpPr>
              <a:spLocks noChangeShapeType="1"/>
            </p:cNvSpPr>
            <p:nvPr/>
          </p:nvSpPr>
          <p:spPr bwMode="auto">
            <a:xfrm>
              <a:off x="382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4" name="Text Box 54"/>
            <p:cNvSpPr txBox="1">
              <a:spLocks noChangeArrowheads="1"/>
            </p:cNvSpPr>
            <p:nvPr/>
          </p:nvSpPr>
          <p:spPr bwMode="auto">
            <a:xfrm>
              <a:off x="0" y="34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数量（米）</a:t>
              </a:r>
            </a:p>
          </p:txBody>
        </p:sp>
        <p:sp>
          <p:nvSpPr>
            <p:cNvPr id="25655" name="Text Box 55"/>
            <p:cNvSpPr txBox="1">
              <a:spLocks noChangeArrowheads="1"/>
            </p:cNvSpPr>
            <p:nvPr/>
          </p:nvSpPr>
          <p:spPr bwMode="auto">
            <a:xfrm>
              <a:off x="6" y="370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总价（元）</a:t>
              </a:r>
            </a:p>
          </p:txBody>
        </p:sp>
        <p:sp>
          <p:nvSpPr>
            <p:cNvPr id="25656" name="Line 56"/>
            <p:cNvSpPr>
              <a:spLocks noChangeShapeType="1"/>
            </p:cNvSpPr>
            <p:nvPr/>
          </p:nvSpPr>
          <p:spPr bwMode="auto">
            <a:xfrm>
              <a:off x="36" y="336"/>
              <a:ext cx="42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7" name="Line 57"/>
            <p:cNvSpPr>
              <a:spLocks noChangeShapeType="1"/>
            </p:cNvSpPr>
            <p:nvPr/>
          </p:nvSpPr>
          <p:spPr bwMode="auto">
            <a:xfrm>
              <a:off x="36" y="0"/>
              <a:ext cx="42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8" name="Text Box 58"/>
            <p:cNvSpPr txBox="1">
              <a:spLocks noChangeArrowheads="1"/>
            </p:cNvSpPr>
            <p:nvPr/>
          </p:nvSpPr>
          <p:spPr bwMode="auto">
            <a:xfrm>
              <a:off x="1226" y="86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5659" name="Text Box 59"/>
            <p:cNvSpPr txBox="1">
              <a:spLocks noChangeArrowheads="1"/>
            </p:cNvSpPr>
            <p:nvPr/>
          </p:nvSpPr>
          <p:spPr bwMode="auto">
            <a:xfrm>
              <a:off x="1620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5660" name="Text Box 60"/>
            <p:cNvSpPr txBox="1">
              <a:spLocks noChangeArrowheads="1"/>
            </p:cNvSpPr>
            <p:nvPr/>
          </p:nvSpPr>
          <p:spPr bwMode="auto">
            <a:xfrm>
              <a:off x="2014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5661" name="Text Box 61"/>
            <p:cNvSpPr txBox="1">
              <a:spLocks noChangeArrowheads="1"/>
            </p:cNvSpPr>
            <p:nvPr/>
          </p:nvSpPr>
          <p:spPr bwMode="auto">
            <a:xfrm>
              <a:off x="2393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5662" name="Text Box 62"/>
            <p:cNvSpPr txBox="1">
              <a:spLocks noChangeArrowheads="1"/>
            </p:cNvSpPr>
            <p:nvPr/>
          </p:nvSpPr>
          <p:spPr bwMode="auto">
            <a:xfrm>
              <a:off x="2765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5663" name="Text Box 63"/>
            <p:cNvSpPr txBox="1">
              <a:spLocks noChangeArrowheads="1"/>
            </p:cNvSpPr>
            <p:nvPr/>
          </p:nvSpPr>
          <p:spPr bwMode="auto">
            <a:xfrm>
              <a:off x="3146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5664" name="Text Box 64"/>
            <p:cNvSpPr txBox="1">
              <a:spLocks noChangeArrowheads="1"/>
            </p:cNvSpPr>
            <p:nvPr/>
          </p:nvSpPr>
          <p:spPr bwMode="auto">
            <a:xfrm>
              <a:off x="3529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25665" name="Text Box 65"/>
            <p:cNvSpPr txBox="1">
              <a:spLocks noChangeArrowheads="1"/>
            </p:cNvSpPr>
            <p:nvPr/>
          </p:nvSpPr>
          <p:spPr bwMode="auto">
            <a:xfrm>
              <a:off x="1169" y="385"/>
              <a:ext cx="3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8.2</a:t>
              </a:r>
            </a:p>
          </p:txBody>
        </p:sp>
        <p:sp>
          <p:nvSpPr>
            <p:cNvPr id="25666" name="Text Box 66"/>
            <p:cNvSpPr txBox="1">
              <a:spLocks noChangeArrowheads="1"/>
            </p:cNvSpPr>
            <p:nvPr/>
          </p:nvSpPr>
          <p:spPr bwMode="auto">
            <a:xfrm>
              <a:off x="1506" y="382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16.4</a:t>
              </a:r>
            </a:p>
          </p:txBody>
        </p:sp>
        <p:sp>
          <p:nvSpPr>
            <p:cNvPr id="25667" name="Text Box 67"/>
            <p:cNvSpPr txBox="1">
              <a:spLocks noChangeArrowheads="1"/>
            </p:cNvSpPr>
            <p:nvPr/>
          </p:nvSpPr>
          <p:spPr bwMode="auto">
            <a:xfrm>
              <a:off x="1900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24.6</a:t>
              </a:r>
            </a:p>
          </p:txBody>
        </p:sp>
        <p:sp>
          <p:nvSpPr>
            <p:cNvPr id="25668" name="Text Box 68"/>
            <p:cNvSpPr txBox="1">
              <a:spLocks noChangeArrowheads="1"/>
            </p:cNvSpPr>
            <p:nvPr/>
          </p:nvSpPr>
          <p:spPr bwMode="auto">
            <a:xfrm>
              <a:off x="2302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32.8</a:t>
              </a:r>
            </a:p>
          </p:txBody>
        </p:sp>
        <p:sp>
          <p:nvSpPr>
            <p:cNvPr id="25669" name="Text Box 69"/>
            <p:cNvSpPr txBox="1">
              <a:spLocks noChangeArrowheads="1"/>
            </p:cNvSpPr>
            <p:nvPr/>
          </p:nvSpPr>
          <p:spPr bwMode="auto">
            <a:xfrm>
              <a:off x="2737" y="391"/>
              <a:ext cx="27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41</a:t>
              </a:r>
            </a:p>
          </p:txBody>
        </p:sp>
        <p:sp>
          <p:nvSpPr>
            <p:cNvPr id="25670" name="Text Box 70"/>
            <p:cNvSpPr txBox="1">
              <a:spLocks noChangeArrowheads="1"/>
            </p:cNvSpPr>
            <p:nvPr/>
          </p:nvSpPr>
          <p:spPr bwMode="auto">
            <a:xfrm>
              <a:off x="3057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49.2</a:t>
              </a:r>
            </a:p>
          </p:txBody>
        </p:sp>
        <p:sp>
          <p:nvSpPr>
            <p:cNvPr id="25671" name="Text Box 71"/>
            <p:cNvSpPr txBox="1">
              <a:spLocks noChangeArrowheads="1"/>
            </p:cNvSpPr>
            <p:nvPr/>
          </p:nvSpPr>
          <p:spPr bwMode="auto">
            <a:xfrm>
              <a:off x="3436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57.4</a:t>
              </a:r>
            </a:p>
          </p:txBody>
        </p:sp>
        <p:sp>
          <p:nvSpPr>
            <p:cNvPr id="25672" name="Text Box 72"/>
            <p:cNvSpPr txBox="1">
              <a:spLocks noChangeArrowheads="1"/>
            </p:cNvSpPr>
            <p:nvPr/>
          </p:nvSpPr>
          <p:spPr bwMode="auto">
            <a:xfrm>
              <a:off x="3888" y="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5673" name="Text Box 73"/>
            <p:cNvSpPr txBox="1">
              <a:spLocks noChangeArrowheads="1"/>
            </p:cNvSpPr>
            <p:nvPr/>
          </p:nvSpPr>
          <p:spPr bwMode="auto">
            <a:xfrm>
              <a:off x="3888" y="30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5674" name="Text Box 74"/>
          <p:cNvSpPr txBox="1">
            <a:spLocks noChangeArrowheads="1"/>
          </p:cNvSpPr>
          <p:nvPr/>
        </p:nvSpPr>
        <p:spPr bwMode="auto">
          <a:xfrm>
            <a:off x="1050925" y="3249613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观察上表，回答下面的问题：</a:t>
            </a:r>
          </a:p>
        </p:txBody>
      </p:sp>
      <p:sp>
        <p:nvSpPr>
          <p:cNvPr id="25675" name="Text Box 75"/>
          <p:cNvSpPr txBox="1">
            <a:spLocks noChangeArrowheads="1"/>
          </p:cNvSpPr>
          <p:nvPr/>
        </p:nvSpPr>
        <p:spPr bwMode="auto">
          <a:xfrm>
            <a:off x="969963" y="3727450"/>
            <a:ext cx="282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 b="0">
                <a:latin typeface="华文新魏" pitchFamily="2" charset="-122"/>
                <a:ea typeface="华文新魏" pitchFamily="2" charset="-122"/>
              </a:rPr>
              <a:t>）表中有哪两种量？</a:t>
            </a:r>
          </a:p>
        </p:txBody>
      </p:sp>
      <p:sp>
        <p:nvSpPr>
          <p:cNvPr id="25676" name="Text Box 76"/>
          <p:cNvSpPr txBox="1">
            <a:spLocks noChangeArrowheads="1"/>
          </p:cNvSpPr>
          <p:nvPr/>
        </p:nvSpPr>
        <p:spPr bwMode="auto">
          <a:xfrm>
            <a:off x="1524000" y="4146550"/>
            <a:ext cx="68770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        表中有数量（米数）和总价这两种量，它们是</a:t>
            </a:r>
          </a:p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两种相关联的量。</a:t>
            </a:r>
          </a:p>
        </p:txBody>
      </p:sp>
      <p:sp>
        <p:nvSpPr>
          <p:cNvPr id="25677" name="Text Box 77"/>
          <p:cNvSpPr txBox="1">
            <a:spLocks noChangeArrowheads="1"/>
          </p:cNvSpPr>
          <p:nvPr/>
        </p:nvSpPr>
        <p:spPr bwMode="auto">
          <a:xfrm>
            <a:off x="971550" y="5024438"/>
            <a:ext cx="4392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 b="0">
                <a:latin typeface="华文新魏" pitchFamily="2" charset="-122"/>
                <a:ea typeface="华文新魏" pitchFamily="2" charset="-122"/>
              </a:rPr>
              <a:t>）总价是怎样随着米数的变化的？</a:t>
            </a:r>
          </a:p>
        </p:txBody>
      </p:sp>
      <p:sp>
        <p:nvSpPr>
          <p:cNvPr id="25678" name="Text Box 78"/>
          <p:cNvSpPr txBox="1">
            <a:spLocks noChangeArrowheads="1"/>
          </p:cNvSpPr>
          <p:nvPr/>
        </p:nvSpPr>
        <p:spPr bwMode="auto">
          <a:xfrm>
            <a:off x="2117725" y="5426075"/>
            <a:ext cx="4206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米数扩大，总价随着扩大；</a:t>
            </a:r>
          </a:p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米数缩小，总价也随着缩小。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25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2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43" grpId="0" autoUpdateAnimBg="0"/>
      <p:bldP spid="25674" grpId="0" autoUpdateAnimBg="0"/>
      <p:bldP spid="25675" grpId="0" autoUpdateAnimBg="0"/>
      <p:bldP spid="25676" grpId="0" autoUpdateAnimBg="0"/>
      <p:bldP spid="25677" grpId="0" autoUpdateAnimBg="0"/>
      <p:bldP spid="2567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742950" y="2187575"/>
            <a:ext cx="6757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、在一间布店的柜台上，有一张写着某种花布的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米数和总价的表。</a:t>
            </a:r>
          </a:p>
        </p:txBody>
      </p:sp>
      <p:grpSp>
        <p:nvGrpSpPr>
          <p:cNvPr id="26660" name="Group 36"/>
          <p:cNvGrpSpPr>
            <a:grpSpLocks/>
          </p:cNvGrpSpPr>
          <p:nvPr/>
        </p:nvGrpSpPr>
        <p:grpSpPr bwMode="auto">
          <a:xfrm>
            <a:off x="971550" y="3068638"/>
            <a:ext cx="6858000" cy="1066800"/>
            <a:chOff x="0" y="0"/>
            <a:chExt cx="4320" cy="672"/>
          </a:xfrm>
        </p:grpSpPr>
        <p:sp>
          <p:nvSpPr>
            <p:cNvPr id="26661" name="Line 37"/>
            <p:cNvSpPr>
              <a:spLocks noChangeShapeType="1"/>
            </p:cNvSpPr>
            <p:nvPr/>
          </p:nvSpPr>
          <p:spPr bwMode="auto">
            <a:xfrm>
              <a:off x="36" y="672"/>
              <a:ext cx="42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2" name="Line 38"/>
            <p:cNvSpPr>
              <a:spLocks noChangeShapeType="1"/>
            </p:cNvSpPr>
            <p:nvPr/>
          </p:nvSpPr>
          <p:spPr bwMode="auto">
            <a:xfrm>
              <a:off x="114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Line 39"/>
            <p:cNvSpPr>
              <a:spLocks noChangeShapeType="1"/>
            </p:cNvSpPr>
            <p:nvPr/>
          </p:nvSpPr>
          <p:spPr bwMode="auto">
            <a:xfrm>
              <a:off x="152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4" name="Line 40"/>
            <p:cNvSpPr>
              <a:spLocks noChangeShapeType="1"/>
            </p:cNvSpPr>
            <p:nvPr/>
          </p:nvSpPr>
          <p:spPr bwMode="auto">
            <a:xfrm>
              <a:off x="190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5" name="Line 41"/>
            <p:cNvSpPr>
              <a:spLocks noChangeShapeType="1"/>
            </p:cNvSpPr>
            <p:nvPr/>
          </p:nvSpPr>
          <p:spPr bwMode="auto">
            <a:xfrm>
              <a:off x="229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6" name="Line 42"/>
            <p:cNvSpPr>
              <a:spLocks noChangeShapeType="1"/>
            </p:cNvSpPr>
            <p:nvPr/>
          </p:nvSpPr>
          <p:spPr bwMode="auto">
            <a:xfrm>
              <a:off x="2676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7" name="Line 43"/>
            <p:cNvSpPr>
              <a:spLocks noChangeShapeType="1"/>
            </p:cNvSpPr>
            <p:nvPr/>
          </p:nvSpPr>
          <p:spPr bwMode="auto">
            <a:xfrm>
              <a:off x="306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>
              <a:off x="344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9" name="Line 45"/>
            <p:cNvSpPr>
              <a:spLocks noChangeShapeType="1"/>
            </p:cNvSpPr>
            <p:nvPr/>
          </p:nvSpPr>
          <p:spPr bwMode="auto">
            <a:xfrm>
              <a:off x="382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0" name="Text Box 46"/>
            <p:cNvSpPr txBox="1">
              <a:spLocks noChangeArrowheads="1"/>
            </p:cNvSpPr>
            <p:nvPr/>
          </p:nvSpPr>
          <p:spPr bwMode="auto">
            <a:xfrm>
              <a:off x="0" y="34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数量（米）</a:t>
              </a:r>
            </a:p>
          </p:txBody>
        </p:sp>
        <p:sp>
          <p:nvSpPr>
            <p:cNvPr id="26671" name="Text Box 47"/>
            <p:cNvSpPr txBox="1">
              <a:spLocks noChangeArrowheads="1"/>
            </p:cNvSpPr>
            <p:nvPr/>
          </p:nvSpPr>
          <p:spPr bwMode="auto">
            <a:xfrm>
              <a:off x="6" y="370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总价（元）</a:t>
              </a:r>
            </a:p>
          </p:txBody>
        </p:sp>
        <p:sp>
          <p:nvSpPr>
            <p:cNvPr id="26672" name="Line 48"/>
            <p:cNvSpPr>
              <a:spLocks noChangeShapeType="1"/>
            </p:cNvSpPr>
            <p:nvPr/>
          </p:nvSpPr>
          <p:spPr bwMode="auto">
            <a:xfrm>
              <a:off x="36" y="336"/>
              <a:ext cx="42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3" name="Line 49"/>
            <p:cNvSpPr>
              <a:spLocks noChangeShapeType="1"/>
            </p:cNvSpPr>
            <p:nvPr/>
          </p:nvSpPr>
          <p:spPr bwMode="auto">
            <a:xfrm>
              <a:off x="36" y="0"/>
              <a:ext cx="42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Text Box 50"/>
            <p:cNvSpPr txBox="1">
              <a:spLocks noChangeArrowheads="1"/>
            </p:cNvSpPr>
            <p:nvPr/>
          </p:nvSpPr>
          <p:spPr bwMode="auto">
            <a:xfrm>
              <a:off x="1226" y="86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6675" name="Text Box 51"/>
            <p:cNvSpPr txBox="1">
              <a:spLocks noChangeArrowheads="1"/>
            </p:cNvSpPr>
            <p:nvPr/>
          </p:nvSpPr>
          <p:spPr bwMode="auto">
            <a:xfrm>
              <a:off x="1620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6676" name="Text Box 52"/>
            <p:cNvSpPr txBox="1">
              <a:spLocks noChangeArrowheads="1"/>
            </p:cNvSpPr>
            <p:nvPr/>
          </p:nvSpPr>
          <p:spPr bwMode="auto">
            <a:xfrm>
              <a:off x="2014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6677" name="Text Box 53"/>
            <p:cNvSpPr txBox="1">
              <a:spLocks noChangeArrowheads="1"/>
            </p:cNvSpPr>
            <p:nvPr/>
          </p:nvSpPr>
          <p:spPr bwMode="auto">
            <a:xfrm>
              <a:off x="2393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6678" name="Text Box 54"/>
            <p:cNvSpPr txBox="1">
              <a:spLocks noChangeArrowheads="1"/>
            </p:cNvSpPr>
            <p:nvPr/>
          </p:nvSpPr>
          <p:spPr bwMode="auto">
            <a:xfrm>
              <a:off x="2765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6679" name="Text Box 55"/>
            <p:cNvSpPr txBox="1">
              <a:spLocks noChangeArrowheads="1"/>
            </p:cNvSpPr>
            <p:nvPr/>
          </p:nvSpPr>
          <p:spPr bwMode="auto">
            <a:xfrm>
              <a:off x="3146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6680" name="Text Box 56"/>
            <p:cNvSpPr txBox="1">
              <a:spLocks noChangeArrowheads="1"/>
            </p:cNvSpPr>
            <p:nvPr/>
          </p:nvSpPr>
          <p:spPr bwMode="auto">
            <a:xfrm>
              <a:off x="3529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26681" name="Text Box 57"/>
            <p:cNvSpPr txBox="1">
              <a:spLocks noChangeArrowheads="1"/>
            </p:cNvSpPr>
            <p:nvPr/>
          </p:nvSpPr>
          <p:spPr bwMode="auto">
            <a:xfrm>
              <a:off x="1169" y="385"/>
              <a:ext cx="3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8.2</a:t>
              </a:r>
            </a:p>
          </p:txBody>
        </p:sp>
        <p:sp>
          <p:nvSpPr>
            <p:cNvPr id="26682" name="Text Box 58"/>
            <p:cNvSpPr txBox="1">
              <a:spLocks noChangeArrowheads="1"/>
            </p:cNvSpPr>
            <p:nvPr/>
          </p:nvSpPr>
          <p:spPr bwMode="auto">
            <a:xfrm>
              <a:off x="1506" y="382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16.4</a:t>
              </a:r>
            </a:p>
          </p:txBody>
        </p:sp>
        <p:sp>
          <p:nvSpPr>
            <p:cNvPr id="26683" name="Text Box 59"/>
            <p:cNvSpPr txBox="1">
              <a:spLocks noChangeArrowheads="1"/>
            </p:cNvSpPr>
            <p:nvPr/>
          </p:nvSpPr>
          <p:spPr bwMode="auto">
            <a:xfrm>
              <a:off x="1900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24.6</a:t>
              </a:r>
            </a:p>
          </p:txBody>
        </p:sp>
        <p:sp>
          <p:nvSpPr>
            <p:cNvPr id="26684" name="Text Box 60"/>
            <p:cNvSpPr txBox="1">
              <a:spLocks noChangeArrowheads="1"/>
            </p:cNvSpPr>
            <p:nvPr/>
          </p:nvSpPr>
          <p:spPr bwMode="auto">
            <a:xfrm>
              <a:off x="2302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32.8</a:t>
              </a:r>
            </a:p>
          </p:txBody>
        </p:sp>
        <p:sp>
          <p:nvSpPr>
            <p:cNvPr id="26685" name="Text Box 61"/>
            <p:cNvSpPr txBox="1">
              <a:spLocks noChangeArrowheads="1"/>
            </p:cNvSpPr>
            <p:nvPr/>
          </p:nvSpPr>
          <p:spPr bwMode="auto">
            <a:xfrm>
              <a:off x="2737" y="391"/>
              <a:ext cx="27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41</a:t>
              </a:r>
            </a:p>
          </p:txBody>
        </p:sp>
        <p:sp>
          <p:nvSpPr>
            <p:cNvPr id="26686" name="Text Box 62"/>
            <p:cNvSpPr txBox="1">
              <a:spLocks noChangeArrowheads="1"/>
            </p:cNvSpPr>
            <p:nvPr/>
          </p:nvSpPr>
          <p:spPr bwMode="auto">
            <a:xfrm>
              <a:off x="3057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49.2</a:t>
              </a:r>
            </a:p>
          </p:txBody>
        </p:sp>
        <p:sp>
          <p:nvSpPr>
            <p:cNvPr id="26687" name="Text Box 63"/>
            <p:cNvSpPr txBox="1">
              <a:spLocks noChangeArrowheads="1"/>
            </p:cNvSpPr>
            <p:nvPr/>
          </p:nvSpPr>
          <p:spPr bwMode="auto">
            <a:xfrm>
              <a:off x="3436" y="382"/>
              <a:ext cx="4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57.4</a:t>
              </a:r>
            </a:p>
          </p:txBody>
        </p:sp>
        <p:sp>
          <p:nvSpPr>
            <p:cNvPr id="26688" name="Text Box 64"/>
            <p:cNvSpPr txBox="1">
              <a:spLocks noChangeArrowheads="1"/>
            </p:cNvSpPr>
            <p:nvPr/>
          </p:nvSpPr>
          <p:spPr bwMode="auto">
            <a:xfrm>
              <a:off x="3888" y="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89" name="Text Box 65"/>
            <p:cNvSpPr txBox="1">
              <a:spLocks noChangeArrowheads="1"/>
            </p:cNvSpPr>
            <p:nvPr/>
          </p:nvSpPr>
          <p:spPr bwMode="auto">
            <a:xfrm>
              <a:off x="3888" y="30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6690" name="Text Box 66"/>
          <p:cNvSpPr txBox="1">
            <a:spLocks noChangeArrowheads="1"/>
          </p:cNvSpPr>
          <p:nvPr/>
        </p:nvSpPr>
        <p:spPr bwMode="auto">
          <a:xfrm>
            <a:off x="955675" y="4244975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观察上表，回答下面的问题：</a:t>
            </a:r>
          </a:p>
        </p:txBody>
      </p:sp>
      <p:sp>
        <p:nvSpPr>
          <p:cNvPr id="26691" name="Text Box 67"/>
          <p:cNvSpPr txBox="1">
            <a:spLocks noChangeArrowheads="1"/>
          </p:cNvSpPr>
          <p:nvPr/>
        </p:nvSpPr>
        <p:spPr bwMode="auto">
          <a:xfrm>
            <a:off x="874713" y="4722813"/>
            <a:ext cx="6424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 b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000" b="0">
                <a:latin typeface="华文新魏" pitchFamily="2" charset="-122"/>
                <a:ea typeface="华文新魏" pitchFamily="2" charset="-122"/>
              </a:rPr>
              <a:t>）相对应的总价和米数的比各是多少？比值是多少？</a:t>
            </a:r>
          </a:p>
        </p:txBody>
      </p:sp>
      <p:grpSp>
        <p:nvGrpSpPr>
          <p:cNvPr id="26692" name="Group 68"/>
          <p:cNvGrpSpPr>
            <a:grpSpLocks/>
          </p:cNvGrpSpPr>
          <p:nvPr/>
        </p:nvGrpSpPr>
        <p:grpSpPr bwMode="auto">
          <a:xfrm>
            <a:off x="1504950" y="5397500"/>
            <a:ext cx="685800" cy="793750"/>
            <a:chOff x="0" y="8"/>
            <a:chExt cx="432" cy="500"/>
          </a:xfrm>
        </p:grpSpPr>
        <p:sp>
          <p:nvSpPr>
            <p:cNvPr id="26693" name="Text Box 69"/>
            <p:cNvSpPr txBox="1">
              <a:spLocks noChangeArrowheads="1"/>
            </p:cNvSpPr>
            <p:nvPr/>
          </p:nvSpPr>
          <p:spPr bwMode="auto">
            <a:xfrm>
              <a:off x="38" y="8"/>
              <a:ext cx="3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8.2</a:t>
              </a:r>
            </a:p>
          </p:txBody>
        </p:sp>
        <p:sp>
          <p:nvSpPr>
            <p:cNvPr id="26694" name="Line 70"/>
            <p:cNvSpPr>
              <a:spLocks noChangeShapeType="1"/>
            </p:cNvSpPr>
            <p:nvPr/>
          </p:nvSpPr>
          <p:spPr bwMode="auto">
            <a:xfrm>
              <a:off x="0" y="24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5" name="Text Box 71"/>
            <p:cNvSpPr txBox="1">
              <a:spLocks noChangeArrowheads="1"/>
            </p:cNvSpPr>
            <p:nvPr/>
          </p:nvSpPr>
          <p:spPr bwMode="auto">
            <a:xfrm>
              <a:off x="116" y="22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</p:grpSp>
      <p:sp>
        <p:nvSpPr>
          <p:cNvPr id="26696" name="Text Box 72"/>
          <p:cNvSpPr txBox="1">
            <a:spLocks noChangeArrowheads="1"/>
          </p:cNvSpPr>
          <p:nvPr/>
        </p:nvSpPr>
        <p:spPr bwMode="auto">
          <a:xfrm>
            <a:off x="2124075" y="5514975"/>
            <a:ext cx="99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8.2</a:t>
            </a:r>
          </a:p>
        </p:txBody>
      </p:sp>
      <p:grpSp>
        <p:nvGrpSpPr>
          <p:cNvPr id="26697" name="Group 73"/>
          <p:cNvGrpSpPr>
            <a:grpSpLocks/>
          </p:cNvGrpSpPr>
          <p:nvPr/>
        </p:nvGrpSpPr>
        <p:grpSpPr bwMode="auto">
          <a:xfrm>
            <a:off x="3460750" y="5397500"/>
            <a:ext cx="738188" cy="793750"/>
            <a:chOff x="0" y="8"/>
            <a:chExt cx="465" cy="500"/>
          </a:xfrm>
        </p:grpSpPr>
        <p:sp>
          <p:nvSpPr>
            <p:cNvPr id="26698" name="Text Box 74"/>
            <p:cNvSpPr txBox="1">
              <a:spLocks noChangeArrowheads="1"/>
            </p:cNvSpPr>
            <p:nvPr/>
          </p:nvSpPr>
          <p:spPr bwMode="auto">
            <a:xfrm>
              <a:off x="0" y="8"/>
              <a:ext cx="46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16.4</a:t>
              </a:r>
            </a:p>
          </p:txBody>
        </p:sp>
        <p:sp>
          <p:nvSpPr>
            <p:cNvPr id="26699" name="Line 75"/>
            <p:cNvSpPr>
              <a:spLocks noChangeShapeType="1"/>
            </p:cNvSpPr>
            <p:nvPr/>
          </p:nvSpPr>
          <p:spPr bwMode="auto">
            <a:xfrm>
              <a:off x="16" y="24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0" name="Text Box 76"/>
            <p:cNvSpPr txBox="1">
              <a:spLocks noChangeArrowheads="1"/>
            </p:cNvSpPr>
            <p:nvPr/>
          </p:nvSpPr>
          <p:spPr bwMode="auto">
            <a:xfrm>
              <a:off x="132" y="220"/>
              <a:ext cx="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</p:grpSp>
      <p:sp>
        <p:nvSpPr>
          <p:cNvPr id="26701" name="Text Box 77"/>
          <p:cNvSpPr txBox="1">
            <a:spLocks noChangeArrowheads="1"/>
          </p:cNvSpPr>
          <p:nvPr/>
        </p:nvSpPr>
        <p:spPr bwMode="auto">
          <a:xfrm>
            <a:off x="4105275" y="5514975"/>
            <a:ext cx="99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8.2</a:t>
            </a:r>
          </a:p>
        </p:txBody>
      </p:sp>
      <p:grpSp>
        <p:nvGrpSpPr>
          <p:cNvPr id="26702" name="Group 78"/>
          <p:cNvGrpSpPr>
            <a:grpSpLocks/>
          </p:cNvGrpSpPr>
          <p:nvPr/>
        </p:nvGrpSpPr>
        <p:grpSpPr bwMode="auto">
          <a:xfrm>
            <a:off x="5456238" y="5397500"/>
            <a:ext cx="790575" cy="808038"/>
            <a:chOff x="0" y="8"/>
            <a:chExt cx="498" cy="509"/>
          </a:xfrm>
        </p:grpSpPr>
        <p:sp>
          <p:nvSpPr>
            <p:cNvPr id="26703" name="Text Box 79"/>
            <p:cNvSpPr txBox="1">
              <a:spLocks noChangeArrowheads="1"/>
            </p:cNvSpPr>
            <p:nvPr/>
          </p:nvSpPr>
          <p:spPr bwMode="auto">
            <a:xfrm>
              <a:off x="0" y="8"/>
              <a:ext cx="49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24.6</a:t>
              </a:r>
            </a:p>
          </p:txBody>
        </p:sp>
        <p:sp>
          <p:nvSpPr>
            <p:cNvPr id="26704" name="Line 80"/>
            <p:cNvSpPr>
              <a:spLocks noChangeShapeType="1"/>
            </p:cNvSpPr>
            <p:nvPr/>
          </p:nvSpPr>
          <p:spPr bwMode="auto">
            <a:xfrm>
              <a:off x="7" y="24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5" name="Text Box 81"/>
            <p:cNvSpPr txBox="1">
              <a:spLocks noChangeArrowheads="1"/>
            </p:cNvSpPr>
            <p:nvPr/>
          </p:nvSpPr>
          <p:spPr bwMode="auto">
            <a:xfrm>
              <a:off x="132" y="229"/>
              <a:ext cx="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</p:grpSp>
      <p:sp>
        <p:nvSpPr>
          <p:cNvPr id="26706" name="Text Box 82"/>
          <p:cNvSpPr txBox="1">
            <a:spLocks noChangeArrowheads="1"/>
          </p:cNvSpPr>
          <p:nvPr/>
        </p:nvSpPr>
        <p:spPr bwMode="auto">
          <a:xfrm>
            <a:off x="6086475" y="5514975"/>
            <a:ext cx="99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8.2</a:t>
            </a:r>
          </a:p>
        </p:txBody>
      </p:sp>
      <p:sp>
        <p:nvSpPr>
          <p:cNvPr id="26707" name="Text Box 83"/>
          <p:cNvSpPr txBox="1">
            <a:spLocks noChangeArrowheads="1"/>
          </p:cNvSpPr>
          <p:nvPr/>
        </p:nvSpPr>
        <p:spPr bwMode="auto">
          <a:xfrm>
            <a:off x="6915150" y="5430838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b="0">
                <a:solidFill>
                  <a:schemeClr val="tx2"/>
                </a:solidFill>
                <a:latin typeface="Times New Roman"/>
                <a:ea typeface="华文新魏" pitchFamily="2" charset="-122"/>
              </a:rPr>
              <a:t>……</a:t>
            </a:r>
            <a:endParaRPr lang="en-US" altLang="zh-CN" sz="2400" b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91" grpId="0" autoUpdateAnimBg="0"/>
      <p:bldP spid="26696" grpId="0" autoUpdateAnimBg="0"/>
      <p:bldP spid="26701" grpId="0" autoUpdateAnimBg="0"/>
      <p:bldP spid="26706" grpId="0" autoUpdateAnimBg="0"/>
      <p:bldP spid="2670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684" name="Text Box 36"/>
          <p:cNvSpPr txBox="1">
            <a:spLocks noChangeArrowheads="1"/>
          </p:cNvSpPr>
          <p:nvPr/>
        </p:nvSpPr>
        <p:spPr bwMode="auto">
          <a:xfrm>
            <a:off x="1379538" y="1647825"/>
            <a:ext cx="445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Times New Roman" pitchFamily="18" charset="0"/>
                <a:ea typeface="华文新魏" pitchFamily="2" charset="-122"/>
              </a:rPr>
              <a:t>总价和米数是两种什么样的量？</a:t>
            </a:r>
          </a:p>
        </p:txBody>
      </p:sp>
      <p:sp>
        <p:nvSpPr>
          <p:cNvPr id="27685" name="Text Box 37"/>
          <p:cNvSpPr txBox="1">
            <a:spLocks noChangeArrowheads="1"/>
          </p:cNvSpPr>
          <p:nvPr/>
        </p:nvSpPr>
        <p:spPr bwMode="auto">
          <a:xfrm>
            <a:off x="1719263" y="2105025"/>
            <a:ext cx="231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Times New Roman" pitchFamily="18" charset="0"/>
                <a:ea typeface="华文新魏" pitchFamily="2" charset="-122"/>
              </a:rPr>
              <a:t>两种相关联的量</a:t>
            </a:r>
          </a:p>
        </p:txBody>
      </p:sp>
      <p:sp>
        <p:nvSpPr>
          <p:cNvPr id="27686" name="Text Box 38"/>
          <p:cNvSpPr txBox="1">
            <a:spLocks noChangeArrowheads="1"/>
          </p:cNvSpPr>
          <p:nvPr/>
        </p:nvSpPr>
        <p:spPr bwMode="auto">
          <a:xfrm>
            <a:off x="1371600" y="25527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Times New Roman" pitchFamily="18" charset="0"/>
                <a:ea typeface="华文新魏" pitchFamily="2" charset="-122"/>
              </a:rPr>
              <a:t>为什么？</a:t>
            </a:r>
          </a:p>
        </p:txBody>
      </p:sp>
      <p:sp>
        <p:nvSpPr>
          <p:cNvPr id="27687" name="Text Box 39"/>
          <p:cNvSpPr txBox="1">
            <a:spLocks noChangeArrowheads="1"/>
          </p:cNvSpPr>
          <p:nvPr/>
        </p:nvSpPr>
        <p:spPr bwMode="auto">
          <a:xfrm>
            <a:off x="1687513" y="3019425"/>
            <a:ext cx="384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Times New Roman" pitchFamily="18" charset="0"/>
                <a:ea typeface="华文新魏" pitchFamily="2" charset="-122"/>
              </a:rPr>
              <a:t>总价随着米数的变化而变化</a:t>
            </a:r>
          </a:p>
        </p:txBody>
      </p:sp>
      <p:sp>
        <p:nvSpPr>
          <p:cNvPr id="27688" name="Text Box 40"/>
          <p:cNvSpPr txBox="1">
            <a:spLocks noChangeArrowheads="1"/>
          </p:cNvSpPr>
          <p:nvPr/>
        </p:nvSpPr>
        <p:spPr bwMode="auto">
          <a:xfrm>
            <a:off x="1403350" y="3533775"/>
            <a:ext cx="170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Times New Roman" pitchFamily="18" charset="0"/>
                <a:ea typeface="华文新魏" pitchFamily="2" charset="-122"/>
              </a:rPr>
              <a:t>怎样变化？</a:t>
            </a:r>
          </a:p>
        </p:txBody>
      </p:sp>
      <p:sp>
        <p:nvSpPr>
          <p:cNvPr id="27689" name="Text Box 41"/>
          <p:cNvSpPr txBox="1">
            <a:spLocks noChangeArrowheads="1"/>
          </p:cNvSpPr>
          <p:nvPr/>
        </p:nvSpPr>
        <p:spPr bwMode="auto">
          <a:xfrm>
            <a:off x="1419225" y="4491038"/>
            <a:ext cx="384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Times New Roman" pitchFamily="18" charset="0"/>
                <a:ea typeface="华文新魏" pitchFamily="2" charset="-122"/>
              </a:rPr>
              <a:t>扩大、缩小的规律是什么？</a:t>
            </a:r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1663700" y="5000625"/>
            <a:ext cx="475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Times New Roman" pitchFamily="18" charset="0"/>
                <a:ea typeface="华文新魏" pitchFamily="2" charset="-122"/>
              </a:rPr>
              <a:t>总价和米数的比的比值总是一定的</a:t>
            </a:r>
          </a:p>
        </p:txBody>
      </p:sp>
      <p:grpSp>
        <p:nvGrpSpPr>
          <p:cNvPr id="27691" name="Group 43"/>
          <p:cNvGrpSpPr>
            <a:grpSpLocks/>
          </p:cNvGrpSpPr>
          <p:nvPr/>
        </p:nvGrpSpPr>
        <p:grpSpPr bwMode="auto">
          <a:xfrm>
            <a:off x="3295650" y="5534025"/>
            <a:ext cx="798513" cy="823913"/>
            <a:chOff x="0" y="21"/>
            <a:chExt cx="503" cy="519"/>
          </a:xfrm>
        </p:grpSpPr>
        <p:sp>
          <p:nvSpPr>
            <p:cNvPr id="27692" name="Text Box 44"/>
            <p:cNvSpPr txBox="1">
              <a:spLocks noChangeArrowheads="1"/>
            </p:cNvSpPr>
            <p:nvPr/>
          </p:nvSpPr>
          <p:spPr bwMode="auto">
            <a:xfrm>
              <a:off x="0" y="21"/>
              <a:ext cx="5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Times New Roman" pitchFamily="18" charset="0"/>
                  <a:ea typeface="华文新魏" pitchFamily="2" charset="-122"/>
                </a:rPr>
                <a:t>总价</a:t>
              </a:r>
            </a:p>
          </p:txBody>
        </p:sp>
        <p:sp>
          <p:nvSpPr>
            <p:cNvPr id="27693" name="Line 45"/>
            <p:cNvSpPr>
              <a:spLocks noChangeShapeType="1"/>
            </p:cNvSpPr>
            <p:nvPr/>
          </p:nvSpPr>
          <p:spPr bwMode="auto">
            <a:xfrm>
              <a:off x="10" y="275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4" name="Text Box 46"/>
            <p:cNvSpPr txBox="1">
              <a:spLocks noChangeArrowheads="1"/>
            </p:cNvSpPr>
            <p:nvPr/>
          </p:nvSpPr>
          <p:spPr bwMode="auto">
            <a:xfrm>
              <a:off x="3" y="252"/>
              <a:ext cx="5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Times New Roman" pitchFamily="18" charset="0"/>
                  <a:ea typeface="华文新魏" pitchFamily="2" charset="-122"/>
                </a:rPr>
                <a:t>米数</a:t>
              </a:r>
            </a:p>
          </p:txBody>
        </p:sp>
      </p:grpSp>
      <p:sp>
        <p:nvSpPr>
          <p:cNvPr id="27695" name="Text Box 47"/>
          <p:cNvSpPr txBox="1">
            <a:spLocks noChangeArrowheads="1"/>
          </p:cNvSpPr>
          <p:nvPr/>
        </p:nvSpPr>
        <p:spPr bwMode="auto">
          <a:xfrm>
            <a:off x="4006850" y="5678488"/>
            <a:ext cx="2622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Times New Roman" pitchFamily="18" charset="0"/>
                <a:ea typeface="华文新魏" pitchFamily="2" charset="-122"/>
              </a:rPr>
              <a:t>＝</a:t>
            </a:r>
            <a:r>
              <a:rPr lang="zh-CN" altLang="en-US" sz="2800" b="0">
                <a:latin typeface="Times New Roman" pitchFamily="18" charset="0"/>
                <a:ea typeface="华文新魏" pitchFamily="2" charset="-122"/>
              </a:rPr>
              <a:t>单价（</a:t>
            </a:r>
            <a:r>
              <a:rPr lang="zh-CN" altLang="en-US" sz="2800" b="0">
                <a:solidFill>
                  <a:srgbClr val="FF3300"/>
                </a:solidFill>
                <a:latin typeface="Times New Roman" pitchFamily="18" charset="0"/>
                <a:ea typeface="华文新魏" pitchFamily="2" charset="-122"/>
              </a:rPr>
              <a:t>一定</a:t>
            </a:r>
            <a:r>
              <a:rPr lang="zh-CN" altLang="en-US" sz="2800" b="0">
                <a:latin typeface="Times New Roman" pitchFamily="18" charset="0"/>
                <a:ea typeface="华文新魏" pitchFamily="2" charset="-122"/>
              </a:rPr>
              <a:t>）</a:t>
            </a:r>
          </a:p>
        </p:txBody>
      </p:sp>
      <p:sp>
        <p:nvSpPr>
          <p:cNvPr id="27696" name="Text Box 48"/>
          <p:cNvSpPr txBox="1">
            <a:spLocks noChangeArrowheads="1"/>
          </p:cNvSpPr>
          <p:nvPr/>
        </p:nvSpPr>
        <p:spPr bwMode="auto">
          <a:xfrm>
            <a:off x="1524000" y="3995738"/>
            <a:ext cx="749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Times New Roman" pitchFamily="18" charset="0"/>
                <a:ea typeface="华文新魏" pitchFamily="2" charset="-122"/>
              </a:rPr>
              <a:t>米数扩大，总价随着扩大；米数缩小，总价随着缩小。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84" grpId="0" autoUpdateAnimBg="0"/>
      <p:bldP spid="27685" grpId="0" autoUpdateAnimBg="0"/>
      <p:bldP spid="27686" grpId="0" autoUpdateAnimBg="0"/>
      <p:bldP spid="27687" grpId="0" autoUpdateAnimBg="0"/>
      <p:bldP spid="27688" grpId="0" autoUpdateAnimBg="0"/>
      <p:bldP spid="27689" grpId="0" autoUpdateAnimBg="0"/>
      <p:bldP spid="27690" grpId="0" autoUpdateAnimBg="0"/>
      <p:bldP spid="27695" grpId="0" autoUpdateAnimBg="0"/>
      <p:bldP spid="2769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715" name="Text Box 43"/>
          <p:cNvSpPr txBox="1">
            <a:spLocks noChangeArrowheads="1"/>
          </p:cNvSpPr>
          <p:nvPr/>
        </p:nvSpPr>
        <p:spPr bwMode="auto">
          <a:xfrm>
            <a:off x="1127125" y="1576388"/>
            <a:ext cx="6757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、每袋面粉的重量一定，面粉的总重量和袋数是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不是成正比例？</a:t>
            </a:r>
          </a:p>
        </p:txBody>
      </p:sp>
      <p:sp>
        <p:nvSpPr>
          <p:cNvPr id="28716" name="Text Box 44"/>
          <p:cNvSpPr txBox="1">
            <a:spLocks noChangeArrowheads="1"/>
          </p:cNvSpPr>
          <p:nvPr/>
        </p:nvSpPr>
        <p:spPr bwMode="auto">
          <a:xfrm>
            <a:off x="1066800" y="2557463"/>
            <a:ext cx="7642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     面粉的总重量和袋数是</a:t>
            </a:r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两种相关联的量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，它们与每袋</a:t>
            </a:r>
          </a:p>
          <a:p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面粉的重量有下面的</a:t>
            </a:r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关系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：</a:t>
            </a:r>
          </a:p>
        </p:txBody>
      </p:sp>
      <p:sp>
        <p:nvSpPr>
          <p:cNvPr id="28717" name="Text Box 45"/>
          <p:cNvSpPr txBox="1">
            <a:spLocks noChangeArrowheads="1"/>
          </p:cNvSpPr>
          <p:nvPr/>
        </p:nvSpPr>
        <p:spPr bwMode="auto">
          <a:xfrm>
            <a:off x="3032125" y="3929063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总重量</a:t>
            </a:r>
          </a:p>
        </p:txBody>
      </p:sp>
      <p:sp>
        <p:nvSpPr>
          <p:cNvPr id="28718" name="Line 46"/>
          <p:cNvSpPr>
            <a:spLocks noChangeShapeType="1"/>
          </p:cNvSpPr>
          <p:nvPr/>
        </p:nvSpPr>
        <p:spPr bwMode="auto">
          <a:xfrm>
            <a:off x="3100388" y="4379913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8719" name="Text Box 47"/>
          <p:cNvSpPr txBox="1">
            <a:spLocks noChangeArrowheads="1"/>
          </p:cNvSpPr>
          <p:nvPr/>
        </p:nvSpPr>
        <p:spPr bwMode="auto">
          <a:xfrm>
            <a:off x="3200400" y="440848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袋数</a:t>
            </a:r>
          </a:p>
        </p:txBody>
      </p:sp>
      <p:sp>
        <p:nvSpPr>
          <p:cNvPr id="28720" name="Text Box 48"/>
          <p:cNvSpPr txBox="1">
            <a:spLocks noChangeArrowheads="1"/>
          </p:cNvSpPr>
          <p:nvPr/>
        </p:nvSpPr>
        <p:spPr bwMode="auto">
          <a:xfrm>
            <a:off x="4052888" y="418465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endParaRPr lang="zh-CN" altLang="en-US" sz="2800" b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8721" name="Text Box 49"/>
          <p:cNvSpPr txBox="1">
            <a:spLocks noChangeArrowheads="1"/>
          </p:cNvSpPr>
          <p:nvPr/>
        </p:nvSpPr>
        <p:spPr bwMode="auto">
          <a:xfrm>
            <a:off x="4387850" y="4157663"/>
            <a:ext cx="231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每袋面粉的重量</a:t>
            </a:r>
          </a:p>
        </p:txBody>
      </p:sp>
      <p:sp>
        <p:nvSpPr>
          <p:cNvPr id="28722" name="Text Box 50"/>
          <p:cNvSpPr txBox="1">
            <a:spLocks noChangeArrowheads="1"/>
          </p:cNvSpPr>
          <p:nvPr/>
        </p:nvSpPr>
        <p:spPr bwMode="auto">
          <a:xfrm>
            <a:off x="1143000" y="5049838"/>
            <a:ext cx="7642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     已知每袋面粉的重量</a:t>
            </a:r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，就是面粉的总重量和袋数</a:t>
            </a:r>
          </a:p>
          <a:p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的</a:t>
            </a:r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比值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是一定的，所以面粉的总重量和袋数成正比例。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5" grpId="0" autoUpdateAnimBg="0"/>
      <p:bldP spid="28716" grpId="0" autoUpdateAnimBg="0"/>
      <p:bldP spid="28717" grpId="0" autoUpdateAnimBg="0"/>
      <p:bldP spid="28718" grpId="0" animBg="1"/>
      <p:bldP spid="28719" grpId="0" autoUpdateAnimBg="0"/>
      <p:bldP spid="28720" grpId="0" autoUpdateAnimBg="0"/>
      <p:bldP spid="28721" grpId="0" autoUpdateAnimBg="0"/>
      <p:bldP spid="2872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sp>
        <p:nvSpPr>
          <p:cNvPr id="29733" name="Text Box 37"/>
          <p:cNvSpPr txBox="1">
            <a:spLocks noChangeArrowheads="1"/>
          </p:cNvSpPr>
          <p:nvPr/>
        </p:nvSpPr>
        <p:spPr bwMode="auto">
          <a:xfrm>
            <a:off x="1066800" y="1557338"/>
            <a:ext cx="74606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 dirty="0" smtClean="0">
                <a:latin typeface="华文新魏" pitchFamily="2" charset="-122"/>
                <a:ea typeface="华文新魏" pitchFamily="2" charset="-122"/>
              </a:rPr>
              <a:t>例</a:t>
            </a:r>
            <a:r>
              <a:rPr lang="en-US" altLang="zh-CN" sz="2400" b="0" dirty="0" smtClean="0">
                <a:latin typeface="华文新魏" pitchFamily="2" charset="-122"/>
                <a:ea typeface="华文新魏" pitchFamily="2" charset="-122"/>
              </a:rPr>
              <a:t>1 </a:t>
            </a:r>
            <a:r>
              <a:rPr lang="zh-CN" altLang="en-US" sz="2400" b="0" dirty="0" smtClean="0">
                <a:latin typeface="华文新魏" pitchFamily="2" charset="-122"/>
                <a:ea typeface="华文新魏" pitchFamily="2" charset="-122"/>
              </a:rPr>
              <a:t>长沙造纸厂</a:t>
            </a:r>
            <a:r>
              <a:rPr lang="zh-CN" altLang="en-US" sz="2400" b="0" dirty="0">
                <a:latin typeface="华文新魏" pitchFamily="2" charset="-122"/>
                <a:ea typeface="华文新魏" pitchFamily="2" charset="-122"/>
              </a:rPr>
              <a:t>的生产情况如下表，根据表回答</a:t>
            </a:r>
            <a:r>
              <a:rPr lang="zh-CN" altLang="en-US" sz="2400" b="0" dirty="0" smtClean="0">
                <a:latin typeface="华文新魏" pitchFamily="2" charset="-122"/>
                <a:ea typeface="华文新魏" pitchFamily="2" charset="-122"/>
              </a:rPr>
              <a:t>问题。</a:t>
            </a:r>
            <a:endParaRPr lang="zh-CN" altLang="en-US" sz="2400" b="0" dirty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29734" name="Group 38"/>
          <p:cNvGrpSpPr>
            <a:grpSpLocks/>
          </p:cNvGrpSpPr>
          <p:nvPr/>
        </p:nvGrpSpPr>
        <p:grpSpPr bwMode="auto">
          <a:xfrm>
            <a:off x="1066800" y="2133600"/>
            <a:ext cx="7192963" cy="1066800"/>
            <a:chOff x="0" y="0"/>
            <a:chExt cx="4531" cy="672"/>
          </a:xfrm>
        </p:grpSpPr>
        <p:sp>
          <p:nvSpPr>
            <p:cNvPr id="29735" name="Line 39"/>
            <p:cNvSpPr>
              <a:spLocks noChangeShapeType="1"/>
            </p:cNvSpPr>
            <p:nvPr/>
          </p:nvSpPr>
          <p:spPr bwMode="auto">
            <a:xfrm>
              <a:off x="36" y="672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6" name="Line 40"/>
            <p:cNvSpPr>
              <a:spLocks noChangeShapeType="1"/>
            </p:cNvSpPr>
            <p:nvPr/>
          </p:nvSpPr>
          <p:spPr bwMode="auto">
            <a:xfrm>
              <a:off x="114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7" name="Line 41"/>
            <p:cNvSpPr>
              <a:spLocks noChangeShapeType="1"/>
            </p:cNvSpPr>
            <p:nvPr/>
          </p:nvSpPr>
          <p:spPr bwMode="auto">
            <a:xfrm>
              <a:off x="152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8" name="Line 42"/>
            <p:cNvSpPr>
              <a:spLocks noChangeShapeType="1"/>
            </p:cNvSpPr>
            <p:nvPr/>
          </p:nvSpPr>
          <p:spPr bwMode="auto">
            <a:xfrm>
              <a:off x="190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9" name="Line 43"/>
            <p:cNvSpPr>
              <a:spLocks noChangeShapeType="1"/>
            </p:cNvSpPr>
            <p:nvPr/>
          </p:nvSpPr>
          <p:spPr bwMode="auto">
            <a:xfrm>
              <a:off x="229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0" name="Line 44"/>
            <p:cNvSpPr>
              <a:spLocks noChangeShapeType="1"/>
            </p:cNvSpPr>
            <p:nvPr/>
          </p:nvSpPr>
          <p:spPr bwMode="auto">
            <a:xfrm>
              <a:off x="2676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1" name="Line 45"/>
            <p:cNvSpPr>
              <a:spLocks noChangeShapeType="1"/>
            </p:cNvSpPr>
            <p:nvPr/>
          </p:nvSpPr>
          <p:spPr bwMode="auto">
            <a:xfrm>
              <a:off x="306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2" name="Line 46"/>
            <p:cNvSpPr>
              <a:spLocks noChangeShapeType="1"/>
            </p:cNvSpPr>
            <p:nvPr/>
          </p:nvSpPr>
          <p:spPr bwMode="auto">
            <a:xfrm>
              <a:off x="344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3" name="Line 47"/>
            <p:cNvSpPr>
              <a:spLocks noChangeShapeType="1"/>
            </p:cNvSpPr>
            <p:nvPr/>
          </p:nvSpPr>
          <p:spPr bwMode="auto">
            <a:xfrm>
              <a:off x="382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4" name="Line 48"/>
            <p:cNvSpPr>
              <a:spLocks noChangeShapeType="1"/>
            </p:cNvSpPr>
            <p:nvPr/>
          </p:nvSpPr>
          <p:spPr bwMode="auto">
            <a:xfrm>
              <a:off x="421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5" name="Text Box 49"/>
            <p:cNvSpPr txBox="1">
              <a:spLocks noChangeArrowheads="1"/>
            </p:cNvSpPr>
            <p:nvPr/>
          </p:nvSpPr>
          <p:spPr bwMode="auto">
            <a:xfrm>
              <a:off x="0" y="34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时间（天）</a:t>
              </a:r>
            </a:p>
          </p:txBody>
        </p:sp>
        <p:sp>
          <p:nvSpPr>
            <p:cNvPr id="29746" name="Text Box 50"/>
            <p:cNvSpPr txBox="1">
              <a:spLocks noChangeArrowheads="1"/>
            </p:cNvSpPr>
            <p:nvPr/>
          </p:nvSpPr>
          <p:spPr bwMode="auto">
            <a:xfrm>
              <a:off x="6" y="370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生产量（吨）</a:t>
              </a:r>
            </a:p>
          </p:txBody>
        </p:sp>
        <p:sp>
          <p:nvSpPr>
            <p:cNvPr id="29747" name="Line 51"/>
            <p:cNvSpPr>
              <a:spLocks noChangeShapeType="1"/>
            </p:cNvSpPr>
            <p:nvPr/>
          </p:nvSpPr>
          <p:spPr bwMode="auto">
            <a:xfrm>
              <a:off x="36" y="336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8" name="Line 52"/>
            <p:cNvSpPr>
              <a:spLocks noChangeShapeType="1"/>
            </p:cNvSpPr>
            <p:nvPr/>
          </p:nvSpPr>
          <p:spPr bwMode="auto">
            <a:xfrm>
              <a:off x="36" y="0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9" name="Text Box 53"/>
            <p:cNvSpPr txBox="1">
              <a:spLocks noChangeArrowheads="1"/>
            </p:cNvSpPr>
            <p:nvPr/>
          </p:nvSpPr>
          <p:spPr bwMode="auto">
            <a:xfrm>
              <a:off x="1226" y="86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9750" name="Text Box 54"/>
            <p:cNvSpPr txBox="1">
              <a:spLocks noChangeArrowheads="1"/>
            </p:cNvSpPr>
            <p:nvPr/>
          </p:nvSpPr>
          <p:spPr bwMode="auto">
            <a:xfrm>
              <a:off x="1620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9751" name="Text Box 55"/>
            <p:cNvSpPr txBox="1">
              <a:spLocks noChangeArrowheads="1"/>
            </p:cNvSpPr>
            <p:nvPr/>
          </p:nvSpPr>
          <p:spPr bwMode="auto">
            <a:xfrm>
              <a:off x="2014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9752" name="Text Box 56"/>
            <p:cNvSpPr txBox="1">
              <a:spLocks noChangeArrowheads="1"/>
            </p:cNvSpPr>
            <p:nvPr/>
          </p:nvSpPr>
          <p:spPr bwMode="auto">
            <a:xfrm>
              <a:off x="2393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9753" name="Text Box 57"/>
            <p:cNvSpPr txBox="1">
              <a:spLocks noChangeArrowheads="1"/>
            </p:cNvSpPr>
            <p:nvPr/>
          </p:nvSpPr>
          <p:spPr bwMode="auto">
            <a:xfrm>
              <a:off x="2765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9754" name="Text Box 58"/>
            <p:cNvSpPr txBox="1">
              <a:spLocks noChangeArrowheads="1"/>
            </p:cNvSpPr>
            <p:nvPr/>
          </p:nvSpPr>
          <p:spPr bwMode="auto">
            <a:xfrm>
              <a:off x="3146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9755" name="Text Box 59"/>
            <p:cNvSpPr txBox="1">
              <a:spLocks noChangeArrowheads="1"/>
            </p:cNvSpPr>
            <p:nvPr/>
          </p:nvSpPr>
          <p:spPr bwMode="auto">
            <a:xfrm>
              <a:off x="3529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29756" name="Text Box 60"/>
            <p:cNvSpPr txBox="1">
              <a:spLocks noChangeArrowheads="1"/>
            </p:cNvSpPr>
            <p:nvPr/>
          </p:nvSpPr>
          <p:spPr bwMode="auto">
            <a:xfrm>
              <a:off x="3917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8</a:t>
              </a:r>
            </a:p>
          </p:txBody>
        </p:sp>
        <p:sp>
          <p:nvSpPr>
            <p:cNvPr id="29757" name="Text Box 61"/>
            <p:cNvSpPr txBox="1">
              <a:spLocks noChangeArrowheads="1"/>
            </p:cNvSpPr>
            <p:nvPr/>
          </p:nvSpPr>
          <p:spPr bwMode="auto">
            <a:xfrm>
              <a:off x="1187" y="385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70</a:t>
              </a:r>
            </a:p>
          </p:txBody>
        </p:sp>
        <p:sp>
          <p:nvSpPr>
            <p:cNvPr id="29758" name="Text Box 62"/>
            <p:cNvSpPr txBox="1">
              <a:spLocks noChangeArrowheads="1"/>
            </p:cNvSpPr>
            <p:nvPr/>
          </p:nvSpPr>
          <p:spPr bwMode="auto">
            <a:xfrm>
              <a:off x="1542" y="391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140</a:t>
              </a:r>
            </a:p>
          </p:txBody>
        </p:sp>
        <p:sp>
          <p:nvSpPr>
            <p:cNvPr id="29759" name="Text Box 63"/>
            <p:cNvSpPr txBox="1">
              <a:spLocks noChangeArrowheads="1"/>
            </p:cNvSpPr>
            <p:nvPr/>
          </p:nvSpPr>
          <p:spPr bwMode="auto">
            <a:xfrm>
              <a:off x="1927" y="391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210</a:t>
              </a:r>
            </a:p>
          </p:txBody>
        </p:sp>
        <p:sp>
          <p:nvSpPr>
            <p:cNvPr id="29760" name="Text Box 64"/>
            <p:cNvSpPr txBox="1">
              <a:spLocks noChangeArrowheads="1"/>
            </p:cNvSpPr>
            <p:nvPr/>
          </p:nvSpPr>
          <p:spPr bwMode="auto">
            <a:xfrm>
              <a:off x="2311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280</a:t>
              </a:r>
            </a:p>
          </p:txBody>
        </p:sp>
        <p:sp>
          <p:nvSpPr>
            <p:cNvPr id="29761" name="Text Box 65"/>
            <p:cNvSpPr txBox="1">
              <a:spLocks noChangeArrowheads="1"/>
            </p:cNvSpPr>
            <p:nvPr/>
          </p:nvSpPr>
          <p:spPr bwMode="auto">
            <a:xfrm>
              <a:off x="268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350</a:t>
              </a:r>
            </a:p>
          </p:txBody>
        </p:sp>
        <p:sp>
          <p:nvSpPr>
            <p:cNvPr id="29762" name="Text Box 66"/>
            <p:cNvSpPr txBox="1">
              <a:spLocks noChangeArrowheads="1"/>
            </p:cNvSpPr>
            <p:nvPr/>
          </p:nvSpPr>
          <p:spPr bwMode="auto">
            <a:xfrm>
              <a:off x="3075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420</a:t>
              </a:r>
            </a:p>
          </p:txBody>
        </p:sp>
        <p:sp>
          <p:nvSpPr>
            <p:cNvPr id="29763" name="Text Box 67"/>
            <p:cNvSpPr txBox="1">
              <a:spLocks noChangeArrowheads="1"/>
            </p:cNvSpPr>
            <p:nvPr/>
          </p:nvSpPr>
          <p:spPr bwMode="auto">
            <a:xfrm>
              <a:off x="346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490</a:t>
              </a:r>
            </a:p>
          </p:txBody>
        </p:sp>
        <p:sp>
          <p:nvSpPr>
            <p:cNvPr id="29764" name="Text Box 68"/>
            <p:cNvSpPr txBox="1">
              <a:spLocks noChangeArrowheads="1"/>
            </p:cNvSpPr>
            <p:nvPr/>
          </p:nvSpPr>
          <p:spPr bwMode="auto">
            <a:xfrm>
              <a:off x="3838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560</a:t>
              </a:r>
            </a:p>
          </p:txBody>
        </p:sp>
        <p:sp>
          <p:nvSpPr>
            <p:cNvPr id="29765" name="Text Box 69"/>
            <p:cNvSpPr txBox="1">
              <a:spLocks noChangeArrowheads="1"/>
            </p:cNvSpPr>
            <p:nvPr/>
          </p:nvSpPr>
          <p:spPr bwMode="auto">
            <a:xfrm>
              <a:off x="4211" y="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9766" name="Text Box 70"/>
            <p:cNvSpPr txBox="1">
              <a:spLocks noChangeArrowheads="1"/>
            </p:cNvSpPr>
            <p:nvPr/>
          </p:nvSpPr>
          <p:spPr bwMode="auto">
            <a:xfrm>
              <a:off x="4223" y="30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9767" name="Text Box 71"/>
          <p:cNvSpPr txBox="1">
            <a:spLocks noChangeArrowheads="1"/>
          </p:cNvSpPr>
          <p:nvPr/>
        </p:nvSpPr>
        <p:spPr bwMode="auto">
          <a:xfrm>
            <a:off x="914400" y="33655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）表中有哪两种量？它们是不是相关联的量？</a:t>
            </a:r>
          </a:p>
        </p:txBody>
      </p:sp>
      <p:sp>
        <p:nvSpPr>
          <p:cNvPr id="29768" name="Text Box 72"/>
          <p:cNvSpPr txBox="1">
            <a:spLocks noChangeArrowheads="1"/>
          </p:cNvSpPr>
          <p:nvPr/>
        </p:nvSpPr>
        <p:spPr bwMode="auto">
          <a:xfrm>
            <a:off x="1660525" y="3843338"/>
            <a:ext cx="688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表中有时间和生产量两种量。它们是相关联的量。</a:t>
            </a:r>
          </a:p>
        </p:txBody>
      </p:sp>
      <p:sp>
        <p:nvSpPr>
          <p:cNvPr id="29769" name="Text Box 73"/>
          <p:cNvSpPr txBox="1">
            <a:spLocks noChangeArrowheads="1"/>
          </p:cNvSpPr>
          <p:nvPr/>
        </p:nvSpPr>
        <p:spPr bwMode="auto">
          <a:xfrm>
            <a:off x="914400" y="4308475"/>
            <a:ext cx="7367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 dirty="0">
                <a:latin typeface="华文新魏" pitchFamily="2" charset="-122"/>
                <a:ea typeface="华文新魏" pitchFamily="2" charset="-122"/>
              </a:rPr>
              <a:t>）写出几组这两种量中相对应的两个数的比，求出</a:t>
            </a:r>
          </a:p>
          <a:p>
            <a:r>
              <a:rPr lang="zh-CN" altLang="en-US" sz="2400" b="0" dirty="0">
                <a:latin typeface="华文新魏" pitchFamily="2" charset="-122"/>
                <a:ea typeface="华文新魏" pitchFamily="2" charset="-122"/>
              </a:rPr>
              <a:t>          比值，并比较比值的大小。</a:t>
            </a:r>
          </a:p>
        </p:txBody>
      </p:sp>
      <p:grpSp>
        <p:nvGrpSpPr>
          <p:cNvPr id="29770" name="Group 74"/>
          <p:cNvGrpSpPr>
            <a:grpSpLocks/>
          </p:cNvGrpSpPr>
          <p:nvPr/>
        </p:nvGrpSpPr>
        <p:grpSpPr bwMode="auto">
          <a:xfrm>
            <a:off x="1889125" y="5118100"/>
            <a:ext cx="536575" cy="809625"/>
            <a:chOff x="0" y="8"/>
            <a:chExt cx="338" cy="510"/>
          </a:xfrm>
        </p:grpSpPr>
        <p:sp>
          <p:nvSpPr>
            <p:cNvPr id="29771" name="Text Box 75"/>
            <p:cNvSpPr txBox="1">
              <a:spLocks noChangeArrowheads="1"/>
            </p:cNvSpPr>
            <p:nvPr/>
          </p:nvSpPr>
          <p:spPr bwMode="auto">
            <a:xfrm>
              <a:off x="0" y="8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70</a:t>
              </a:r>
            </a:p>
          </p:txBody>
        </p:sp>
        <p:sp>
          <p:nvSpPr>
            <p:cNvPr id="29772" name="Line 76"/>
            <p:cNvSpPr>
              <a:spLocks noChangeShapeType="1"/>
            </p:cNvSpPr>
            <p:nvPr/>
          </p:nvSpPr>
          <p:spPr bwMode="auto">
            <a:xfrm>
              <a:off x="1" y="244"/>
              <a:ext cx="327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73" name="Text Box 77"/>
            <p:cNvSpPr txBox="1">
              <a:spLocks noChangeArrowheads="1"/>
            </p:cNvSpPr>
            <p:nvPr/>
          </p:nvSpPr>
          <p:spPr bwMode="auto">
            <a:xfrm>
              <a:off x="57" y="23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</p:grpSp>
      <p:sp>
        <p:nvSpPr>
          <p:cNvPr id="29774" name="Text Box 78"/>
          <p:cNvSpPr txBox="1">
            <a:spLocks noChangeArrowheads="1"/>
          </p:cNvSpPr>
          <p:nvPr/>
        </p:nvSpPr>
        <p:spPr bwMode="auto">
          <a:xfrm>
            <a:off x="2327275" y="5280025"/>
            <a:ext cx="91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70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grpSp>
        <p:nvGrpSpPr>
          <p:cNvPr id="29775" name="Group 79"/>
          <p:cNvGrpSpPr>
            <a:grpSpLocks/>
          </p:cNvGrpSpPr>
          <p:nvPr/>
        </p:nvGrpSpPr>
        <p:grpSpPr bwMode="auto">
          <a:xfrm>
            <a:off x="3424238" y="5153025"/>
            <a:ext cx="657225" cy="809625"/>
            <a:chOff x="0" y="8"/>
            <a:chExt cx="414" cy="510"/>
          </a:xfrm>
        </p:grpSpPr>
        <p:sp>
          <p:nvSpPr>
            <p:cNvPr id="29776" name="Text Box 80"/>
            <p:cNvSpPr txBox="1">
              <a:spLocks noChangeArrowheads="1"/>
            </p:cNvSpPr>
            <p:nvPr/>
          </p:nvSpPr>
          <p:spPr bwMode="auto">
            <a:xfrm>
              <a:off x="0" y="8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140</a:t>
              </a:r>
            </a:p>
          </p:txBody>
        </p:sp>
        <p:sp>
          <p:nvSpPr>
            <p:cNvPr id="29777" name="Line 81"/>
            <p:cNvSpPr>
              <a:spLocks noChangeShapeType="1"/>
            </p:cNvSpPr>
            <p:nvPr/>
          </p:nvSpPr>
          <p:spPr bwMode="auto">
            <a:xfrm>
              <a:off x="52" y="2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78" name="Text Box 82"/>
            <p:cNvSpPr txBox="1">
              <a:spLocks noChangeArrowheads="1"/>
            </p:cNvSpPr>
            <p:nvPr/>
          </p:nvSpPr>
          <p:spPr bwMode="auto">
            <a:xfrm>
              <a:off x="108" y="230"/>
              <a:ext cx="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</p:grpSp>
      <p:sp>
        <p:nvSpPr>
          <p:cNvPr id="29779" name="Text Box 83"/>
          <p:cNvSpPr txBox="1">
            <a:spLocks noChangeArrowheads="1"/>
          </p:cNvSpPr>
          <p:nvPr/>
        </p:nvSpPr>
        <p:spPr bwMode="auto">
          <a:xfrm>
            <a:off x="3871913" y="5314950"/>
            <a:ext cx="91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70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grpSp>
        <p:nvGrpSpPr>
          <p:cNvPr id="29780" name="Group 84"/>
          <p:cNvGrpSpPr>
            <a:grpSpLocks/>
          </p:cNvGrpSpPr>
          <p:nvPr/>
        </p:nvGrpSpPr>
        <p:grpSpPr bwMode="auto">
          <a:xfrm>
            <a:off x="5002213" y="5148263"/>
            <a:ext cx="657225" cy="795337"/>
            <a:chOff x="0" y="8"/>
            <a:chExt cx="414" cy="501"/>
          </a:xfrm>
        </p:grpSpPr>
        <p:sp>
          <p:nvSpPr>
            <p:cNvPr id="29781" name="Text Box 85"/>
            <p:cNvSpPr txBox="1">
              <a:spLocks noChangeArrowheads="1"/>
            </p:cNvSpPr>
            <p:nvPr/>
          </p:nvSpPr>
          <p:spPr bwMode="auto">
            <a:xfrm>
              <a:off x="0" y="8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210</a:t>
              </a:r>
            </a:p>
          </p:txBody>
        </p:sp>
        <p:sp>
          <p:nvSpPr>
            <p:cNvPr id="29782" name="Line 86"/>
            <p:cNvSpPr>
              <a:spLocks noChangeShapeType="1"/>
            </p:cNvSpPr>
            <p:nvPr/>
          </p:nvSpPr>
          <p:spPr bwMode="auto">
            <a:xfrm>
              <a:off x="55" y="2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83" name="Text Box 87"/>
            <p:cNvSpPr txBox="1">
              <a:spLocks noChangeArrowheads="1"/>
            </p:cNvSpPr>
            <p:nvPr/>
          </p:nvSpPr>
          <p:spPr bwMode="auto">
            <a:xfrm>
              <a:off x="111" y="221"/>
              <a:ext cx="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</p:grpSp>
      <p:sp>
        <p:nvSpPr>
          <p:cNvPr id="29784" name="Text Box 88"/>
          <p:cNvSpPr txBox="1">
            <a:spLocks noChangeArrowheads="1"/>
          </p:cNvSpPr>
          <p:nvPr/>
        </p:nvSpPr>
        <p:spPr bwMode="auto">
          <a:xfrm>
            <a:off x="5483225" y="5310188"/>
            <a:ext cx="91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70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29785" name="Text Box 89"/>
          <p:cNvSpPr txBox="1">
            <a:spLocks noChangeArrowheads="1"/>
          </p:cNvSpPr>
          <p:nvPr/>
        </p:nvSpPr>
        <p:spPr bwMode="auto">
          <a:xfrm>
            <a:off x="6669088" y="5192713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b="0">
                <a:solidFill>
                  <a:schemeClr val="tx2"/>
                </a:solidFill>
                <a:latin typeface="Times New Roman"/>
                <a:ea typeface="华文新魏" pitchFamily="2" charset="-122"/>
              </a:rPr>
              <a:t>……</a:t>
            </a:r>
            <a:endParaRPr lang="en-US" altLang="zh-CN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9786" name="Text Box 90"/>
          <p:cNvSpPr txBox="1">
            <a:spLocks noChangeArrowheads="1"/>
          </p:cNvSpPr>
          <p:nvPr/>
        </p:nvSpPr>
        <p:spPr bwMode="auto">
          <a:xfrm>
            <a:off x="1828800" y="5976938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比值相等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29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9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9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33" grpId="0" autoUpdateAnimBg="0"/>
      <p:bldP spid="29767" grpId="0" autoUpdateAnimBg="0"/>
      <p:bldP spid="29768" grpId="0" autoUpdateAnimBg="0"/>
      <p:bldP spid="29769" grpId="0" autoUpdateAnimBg="0"/>
      <p:bldP spid="29774" grpId="0" autoUpdateAnimBg="0"/>
      <p:bldP spid="29779" grpId="0" autoUpdateAnimBg="0"/>
      <p:bldP spid="29784" grpId="0" autoUpdateAnimBg="0"/>
      <p:bldP spid="29785" grpId="0" autoUpdateAnimBg="0"/>
      <p:bldP spid="2978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0" y="184467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例</a:t>
            </a:r>
            <a:r>
              <a:rPr kumimoji="1" lang="en-US" altLang="zh-CN" sz="32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2  </a:t>
            </a:r>
            <a:r>
              <a:rPr kumimoji="1" lang="zh-CN" altLang="en-US" sz="3200" b="0">
                <a:latin typeface="华文新魏" pitchFamily="2" charset="-122"/>
                <a:ea typeface="华文新魏" pitchFamily="2" charset="-122"/>
              </a:rPr>
              <a:t>一种圆珠笔，枝数和总价如下表。</a:t>
            </a:r>
            <a:r>
              <a:rPr kumimoji="1" lang="zh-CN" altLang="en-US" sz="32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endParaRPr kumimoji="1"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724" name="Line 6"/>
          <p:cNvSpPr>
            <a:spLocks noChangeShapeType="1"/>
          </p:cNvSpPr>
          <p:nvPr/>
        </p:nvSpPr>
        <p:spPr bwMode="auto">
          <a:xfrm>
            <a:off x="0" y="2997200"/>
            <a:ext cx="9036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5" name="Line 7"/>
          <p:cNvSpPr>
            <a:spLocks noChangeShapeType="1"/>
          </p:cNvSpPr>
          <p:nvPr/>
        </p:nvSpPr>
        <p:spPr bwMode="auto">
          <a:xfrm>
            <a:off x="0" y="4078288"/>
            <a:ext cx="90360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6" name="Line 8"/>
          <p:cNvSpPr>
            <a:spLocks noChangeShapeType="1"/>
          </p:cNvSpPr>
          <p:nvPr/>
        </p:nvSpPr>
        <p:spPr bwMode="auto">
          <a:xfrm flipV="1">
            <a:off x="0" y="4941888"/>
            <a:ext cx="9144000" cy="15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7" name="Line 9"/>
          <p:cNvSpPr>
            <a:spLocks noChangeShapeType="1"/>
          </p:cNvSpPr>
          <p:nvPr/>
        </p:nvSpPr>
        <p:spPr bwMode="auto">
          <a:xfrm>
            <a:off x="0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8" name="Line 10"/>
          <p:cNvSpPr>
            <a:spLocks noChangeShapeType="1"/>
          </p:cNvSpPr>
          <p:nvPr/>
        </p:nvSpPr>
        <p:spPr bwMode="auto">
          <a:xfrm>
            <a:off x="4211638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9" name="Line 11"/>
          <p:cNvSpPr>
            <a:spLocks noChangeShapeType="1"/>
          </p:cNvSpPr>
          <p:nvPr/>
        </p:nvSpPr>
        <p:spPr bwMode="auto">
          <a:xfrm>
            <a:off x="2268538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0" name="Line 12"/>
          <p:cNvSpPr>
            <a:spLocks noChangeShapeType="1"/>
          </p:cNvSpPr>
          <p:nvPr/>
        </p:nvSpPr>
        <p:spPr bwMode="auto">
          <a:xfrm>
            <a:off x="3203575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1" name="Line 13"/>
          <p:cNvSpPr>
            <a:spLocks noChangeShapeType="1"/>
          </p:cNvSpPr>
          <p:nvPr/>
        </p:nvSpPr>
        <p:spPr bwMode="auto">
          <a:xfrm>
            <a:off x="5148263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2" name="Line 14"/>
          <p:cNvSpPr>
            <a:spLocks noChangeShapeType="1"/>
          </p:cNvSpPr>
          <p:nvPr/>
        </p:nvSpPr>
        <p:spPr bwMode="auto">
          <a:xfrm>
            <a:off x="6084888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3" name="Line 15"/>
          <p:cNvSpPr>
            <a:spLocks noChangeShapeType="1"/>
          </p:cNvSpPr>
          <p:nvPr/>
        </p:nvSpPr>
        <p:spPr bwMode="auto">
          <a:xfrm>
            <a:off x="6804025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4" name="Line 16"/>
          <p:cNvSpPr>
            <a:spLocks noChangeShapeType="1"/>
          </p:cNvSpPr>
          <p:nvPr/>
        </p:nvSpPr>
        <p:spPr bwMode="auto">
          <a:xfrm>
            <a:off x="7740650" y="2997200"/>
            <a:ext cx="0" cy="1944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0" y="3213100"/>
            <a:ext cx="27717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数量（枝）</a:t>
            </a: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0" y="4149725"/>
            <a:ext cx="2700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总价（元）</a:t>
            </a:r>
          </a:p>
        </p:txBody>
      </p:sp>
      <p:grpSp>
        <p:nvGrpSpPr>
          <p:cNvPr id="30737" name="Group 19"/>
          <p:cNvGrpSpPr>
            <a:grpSpLocks/>
          </p:cNvGrpSpPr>
          <p:nvPr/>
        </p:nvGrpSpPr>
        <p:grpSpPr bwMode="auto">
          <a:xfrm>
            <a:off x="2195513" y="2997200"/>
            <a:ext cx="1079500" cy="1658938"/>
            <a:chOff x="1746" y="1344"/>
            <a:chExt cx="680" cy="1045"/>
          </a:xfrm>
        </p:grpSpPr>
        <p:sp>
          <p:nvSpPr>
            <p:cNvPr id="30756" name="Text Box 20"/>
            <p:cNvSpPr txBox="1">
              <a:spLocks noChangeArrowheads="1"/>
            </p:cNvSpPr>
            <p:nvPr/>
          </p:nvSpPr>
          <p:spPr bwMode="auto">
            <a:xfrm>
              <a:off x="1837" y="1344"/>
              <a:ext cx="31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30757" name="Text Box 21"/>
            <p:cNvSpPr txBox="1">
              <a:spLocks noChangeArrowheads="1"/>
            </p:cNvSpPr>
            <p:nvPr/>
          </p:nvSpPr>
          <p:spPr bwMode="auto">
            <a:xfrm>
              <a:off x="1746" y="202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1.6</a:t>
              </a:r>
            </a:p>
          </p:txBody>
        </p:sp>
      </p:grpSp>
      <p:grpSp>
        <p:nvGrpSpPr>
          <p:cNvPr id="30738" name="Group 22"/>
          <p:cNvGrpSpPr>
            <a:grpSpLocks/>
          </p:cNvGrpSpPr>
          <p:nvPr/>
        </p:nvGrpSpPr>
        <p:grpSpPr bwMode="auto">
          <a:xfrm>
            <a:off x="3203575" y="2997200"/>
            <a:ext cx="1079500" cy="1658938"/>
            <a:chOff x="1746" y="1344"/>
            <a:chExt cx="680" cy="1045"/>
          </a:xfrm>
        </p:grpSpPr>
        <p:sp>
          <p:nvSpPr>
            <p:cNvPr id="30754" name="Text Box 23"/>
            <p:cNvSpPr txBox="1">
              <a:spLocks noChangeArrowheads="1"/>
            </p:cNvSpPr>
            <p:nvPr/>
          </p:nvSpPr>
          <p:spPr bwMode="auto">
            <a:xfrm>
              <a:off x="1837" y="1344"/>
              <a:ext cx="31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30755" name="Text Box 24"/>
            <p:cNvSpPr txBox="1">
              <a:spLocks noChangeArrowheads="1"/>
            </p:cNvSpPr>
            <p:nvPr/>
          </p:nvSpPr>
          <p:spPr bwMode="auto">
            <a:xfrm>
              <a:off x="1746" y="202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3.2</a:t>
              </a:r>
            </a:p>
          </p:txBody>
        </p:sp>
      </p:grpSp>
      <p:grpSp>
        <p:nvGrpSpPr>
          <p:cNvPr id="30739" name="Group 25"/>
          <p:cNvGrpSpPr>
            <a:grpSpLocks/>
          </p:cNvGrpSpPr>
          <p:nvPr/>
        </p:nvGrpSpPr>
        <p:grpSpPr bwMode="auto">
          <a:xfrm>
            <a:off x="4211638" y="2997200"/>
            <a:ext cx="1079500" cy="1658938"/>
            <a:chOff x="1746" y="1344"/>
            <a:chExt cx="680" cy="1045"/>
          </a:xfrm>
        </p:grpSpPr>
        <p:sp>
          <p:nvSpPr>
            <p:cNvPr id="30752" name="Text Box 26"/>
            <p:cNvSpPr txBox="1">
              <a:spLocks noChangeArrowheads="1"/>
            </p:cNvSpPr>
            <p:nvPr/>
          </p:nvSpPr>
          <p:spPr bwMode="auto">
            <a:xfrm>
              <a:off x="1837" y="1344"/>
              <a:ext cx="31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30753" name="Text Box 27"/>
            <p:cNvSpPr txBox="1">
              <a:spLocks noChangeArrowheads="1"/>
            </p:cNvSpPr>
            <p:nvPr/>
          </p:nvSpPr>
          <p:spPr bwMode="auto">
            <a:xfrm>
              <a:off x="1746" y="202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4.8</a:t>
              </a:r>
            </a:p>
          </p:txBody>
        </p:sp>
      </p:grpSp>
      <p:grpSp>
        <p:nvGrpSpPr>
          <p:cNvPr id="30740" name="Group 28"/>
          <p:cNvGrpSpPr>
            <a:grpSpLocks/>
          </p:cNvGrpSpPr>
          <p:nvPr/>
        </p:nvGrpSpPr>
        <p:grpSpPr bwMode="auto">
          <a:xfrm>
            <a:off x="5148263" y="2997200"/>
            <a:ext cx="1079500" cy="1658938"/>
            <a:chOff x="1746" y="1344"/>
            <a:chExt cx="680" cy="1045"/>
          </a:xfrm>
        </p:grpSpPr>
        <p:sp>
          <p:nvSpPr>
            <p:cNvPr id="30750" name="Text Box 29"/>
            <p:cNvSpPr txBox="1">
              <a:spLocks noChangeArrowheads="1"/>
            </p:cNvSpPr>
            <p:nvPr/>
          </p:nvSpPr>
          <p:spPr bwMode="auto">
            <a:xfrm>
              <a:off x="1837" y="1344"/>
              <a:ext cx="31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30751" name="Text Box 30"/>
            <p:cNvSpPr txBox="1">
              <a:spLocks noChangeArrowheads="1"/>
            </p:cNvSpPr>
            <p:nvPr/>
          </p:nvSpPr>
          <p:spPr bwMode="auto">
            <a:xfrm>
              <a:off x="1746" y="202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6.4</a:t>
              </a:r>
            </a:p>
          </p:txBody>
        </p:sp>
      </p:grpSp>
      <p:grpSp>
        <p:nvGrpSpPr>
          <p:cNvPr id="30741" name="Group 31"/>
          <p:cNvGrpSpPr>
            <a:grpSpLocks/>
          </p:cNvGrpSpPr>
          <p:nvPr/>
        </p:nvGrpSpPr>
        <p:grpSpPr bwMode="auto">
          <a:xfrm>
            <a:off x="6011863" y="2997200"/>
            <a:ext cx="1079500" cy="1658938"/>
            <a:chOff x="1746" y="1344"/>
            <a:chExt cx="680" cy="1045"/>
          </a:xfrm>
        </p:grpSpPr>
        <p:sp>
          <p:nvSpPr>
            <p:cNvPr id="30748" name="Text Box 32"/>
            <p:cNvSpPr txBox="1">
              <a:spLocks noChangeArrowheads="1"/>
            </p:cNvSpPr>
            <p:nvPr/>
          </p:nvSpPr>
          <p:spPr bwMode="auto">
            <a:xfrm>
              <a:off x="1837" y="1344"/>
              <a:ext cx="31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30749" name="Text Box 33"/>
            <p:cNvSpPr txBox="1">
              <a:spLocks noChangeArrowheads="1"/>
            </p:cNvSpPr>
            <p:nvPr/>
          </p:nvSpPr>
          <p:spPr bwMode="auto">
            <a:xfrm>
              <a:off x="1746" y="202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 8</a:t>
              </a:r>
            </a:p>
          </p:txBody>
        </p:sp>
      </p:grpSp>
      <p:grpSp>
        <p:nvGrpSpPr>
          <p:cNvPr id="30742" name="Group 34"/>
          <p:cNvGrpSpPr>
            <a:grpSpLocks/>
          </p:cNvGrpSpPr>
          <p:nvPr/>
        </p:nvGrpSpPr>
        <p:grpSpPr bwMode="auto">
          <a:xfrm>
            <a:off x="6804025" y="2997200"/>
            <a:ext cx="1079500" cy="1658938"/>
            <a:chOff x="1746" y="1344"/>
            <a:chExt cx="680" cy="1045"/>
          </a:xfrm>
        </p:grpSpPr>
        <p:sp>
          <p:nvSpPr>
            <p:cNvPr id="30746" name="Text Box 35"/>
            <p:cNvSpPr txBox="1">
              <a:spLocks noChangeArrowheads="1"/>
            </p:cNvSpPr>
            <p:nvPr/>
          </p:nvSpPr>
          <p:spPr bwMode="auto">
            <a:xfrm>
              <a:off x="1837" y="1344"/>
              <a:ext cx="31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30747" name="Text Box 36"/>
            <p:cNvSpPr txBox="1">
              <a:spLocks noChangeArrowheads="1"/>
            </p:cNvSpPr>
            <p:nvPr/>
          </p:nvSpPr>
          <p:spPr bwMode="auto">
            <a:xfrm>
              <a:off x="1746" y="202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>
                  <a:latin typeface="华文新魏" pitchFamily="2" charset="-122"/>
                  <a:ea typeface="华文新魏" pitchFamily="2" charset="-122"/>
                </a:rPr>
                <a:t>9.6</a:t>
              </a:r>
            </a:p>
          </p:txBody>
        </p:sp>
      </p:grpSp>
      <p:sp>
        <p:nvSpPr>
          <p:cNvPr id="44073" name="Text Box 41"/>
          <p:cNvSpPr txBox="1">
            <a:spLocks noChangeArrowheads="1"/>
          </p:cNvSpPr>
          <p:nvPr/>
        </p:nvSpPr>
        <p:spPr bwMode="auto">
          <a:xfrm>
            <a:off x="7629525" y="2924175"/>
            <a:ext cx="1514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华文新魏" pitchFamily="2" charset="-122"/>
              </a:rPr>
              <a:t>……</a:t>
            </a:r>
            <a:endParaRPr kumimoji="1" lang="en-US" altLang="zh-CN" sz="320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4074" name="Text Box 42"/>
          <p:cNvSpPr txBox="1">
            <a:spLocks noChangeArrowheads="1"/>
          </p:cNvSpPr>
          <p:nvPr/>
        </p:nvSpPr>
        <p:spPr bwMode="auto">
          <a:xfrm>
            <a:off x="7740650" y="3932238"/>
            <a:ext cx="1944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华文新魏" pitchFamily="2" charset="-122"/>
              </a:rPr>
              <a:t>……</a:t>
            </a:r>
            <a:endParaRPr kumimoji="1" lang="en-US" altLang="zh-CN" sz="320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4076" name="Text Box 44"/>
          <p:cNvSpPr txBox="1">
            <a:spLocks noChangeArrowheads="1"/>
          </p:cNvSpPr>
          <p:nvPr/>
        </p:nvSpPr>
        <p:spPr bwMode="auto">
          <a:xfrm>
            <a:off x="0" y="5084763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表里有哪两种数量？它们是相关联的量吗？它们的变化规律是什么？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127125" y="1614488"/>
            <a:ext cx="5964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比较例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、例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，这两个例子有什么共同点？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1390650" y="2339975"/>
            <a:ext cx="3028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两种相关联的量，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62000" y="2266950"/>
            <a:ext cx="7620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                                      一种量变化，另一种量也</a:t>
            </a:r>
          </a:p>
          <a:p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随着变化，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838200" y="4014788"/>
            <a:ext cx="81534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                                这两种量就叫做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成正比例的量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，</a:t>
            </a:r>
          </a:p>
          <a:p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它们的关系叫做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正比例关系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。</a:t>
            </a:r>
            <a:endParaRPr lang="zh-CN" altLang="en-US" sz="2800" b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3298825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000" b="0"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1100" b="0">
                <a:latin typeface="华文新魏" pitchFamily="2" charset="-122"/>
                <a:ea typeface="华文新魏" pitchFamily="2" charset="-122"/>
              </a:rPr>
              <a:t> </a:t>
            </a:r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31757" name="Object 13"/>
          <p:cNvGraphicFramePr>
            <a:graphicFrameLocks noChangeAspect="1"/>
          </p:cNvGraphicFramePr>
          <p:nvPr/>
        </p:nvGraphicFramePr>
        <p:xfrm>
          <a:off x="3076575" y="5467350"/>
          <a:ext cx="4540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4" r:id="rId3" imgW="127152" imgH="139835" progId="Equations">
                  <p:embed/>
                </p:oleObj>
              </mc:Choice>
              <mc:Fallback>
                <p:oleObj r:id="rId3" imgW="127152" imgH="139835" progId="Equations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6575" y="5467350"/>
                        <a:ext cx="45402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8" name="Object 14"/>
          <p:cNvGraphicFramePr>
            <a:graphicFrameLocks noChangeAspect="1"/>
          </p:cNvGraphicFramePr>
          <p:nvPr/>
        </p:nvGraphicFramePr>
        <p:xfrm>
          <a:off x="3095625" y="5934075"/>
          <a:ext cx="4127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5" r:id="rId5" imgW="139896" imgH="165274" progId="Equations">
                  <p:embed/>
                </p:oleObj>
              </mc:Choice>
              <mc:Fallback>
                <p:oleObj r:id="rId5" imgW="139896" imgH="165274" progId="Equations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5" y="5934075"/>
                        <a:ext cx="41275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3028950" y="592455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31760" name="Object 16"/>
          <p:cNvGraphicFramePr>
            <a:graphicFrameLocks noChangeAspect="1"/>
          </p:cNvGraphicFramePr>
          <p:nvPr/>
        </p:nvGraphicFramePr>
        <p:xfrm>
          <a:off x="3962400" y="5638800"/>
          <a:ext cx="3841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6" r:id="rId7" imgW="127042" imgH="177732" progId="Equations">
                  <p:embed/>
                </p:oleObj>
              </mc:Choice>
              <mc:Fallback>
                <p:oleObj r:id="rId7" imgW="127042" imgH="177732" progId="Equations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5638800"/>
                        <a:ext cx="38417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3529013" y="5711825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endParaRPr lang="zh-CN" altLang="en-US" sz="2800" b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4141788" y="5716588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685800" y="3105150"/>
            <a:ext cx="8305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                   如果这两种量中相对应的两个数的比值</a:t>
            </a:r>
          </a:p>
          <a:p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（也就是商）一定，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utoUpdateAnimBg="0"/>
      <p:bldP spid="31753" grpId="0" autoUpdateAnimBg="0"/>
      <p:bldP spid="31754" grpId="0" autoUpdateAnimBg="0"/>
      <p:bldP spid="31755" grpId="0" autoUpdateAnimBg="0"/>
      <p:bldP spid="31759" grpId="0" animBg="1"/>
      <p:bldP spid="31761" grpId="0" autoUpdateAnimBg="0"/>
      <p:bldP spid="31762" grpId="0" autoUpdateAnimBg="0"/>
      <p:bldP spid="3176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0" y="1773238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例</a:t>
            </a:r>
            <a:r>
              <a:rPr kumimoji="1" lang="en-US" altLang="zh-CN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kumimoji="1" lang="en-US" altLang="zh-CN" sz="2800" b="0">
                <a:latin typeface="华文新魏" pitchFamily="2" charset="-122"/>
                <a:ea typeface="华文新魏" pitchFamily="2" charset="-122"/>
              </a:rPr>
              <a:t>    </a:t>
            </a:r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每小时生产零件的个数一定，生产零件的总数量和时间是不是成正比例？为什么？</a:t>
            </a:r>
            <a:endParaRPr kumimoji="1" lang="en-US" altLang="zh-CN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115293" y="3284538"/>
            <a:ext cx="496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零件的总数量</a:t>
            </a:r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395288" y="3860800"/>
            <a:ext cx="3854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547813" y="3824288"/>
            <a:ext cx="1800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时间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4716463" y="3502025"/>
            <a:ext cx="865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＝</a:t>
            </a:r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5111750" y="3429000"/>
            <a:ext cx="4032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每小时生产零件的数量</a:t>
            </a:r>
          </a:p>
        </p:txBody>
      </p:sp>
      <p:sp>
        <p:nvSpPr>
          <p:cNvPr id="81934" name="AutoShape 14"/>
          <p:cNvSpPr>
            <a:spLocks noChangeArrowheads="1"/>
          </p:cNvSpPr>
          <p:nvPr/>
        </p:nvSpPr>
        <p:spPr bwMode="auto">
          <a:xfrm>
            <a:off x="6156325" y="4292600"/>
            <a:ext cx="503238" cy="612775"/>
          </a:xfrm>
          <a:prstGeom prst="downArrow">
            <a:avLst>
              <a:gd name="adj1" fmla="val 50000"/>
              <a:gd name="adj2" fmla="val 304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kumimoji="1" lang="zh-CN" altLang="en-US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5508625" y="4976813"/>
            <a:ext cx="3095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比值一定</a:t>
            </a:r>
          </a:p>
        </p:txBody>
      </p:sp>
      <p:sp>
        <p:nvSpPr>
          <p:cNvPr id="81936" name="Text Box 16"/>
          <p:cNvSpPr txBox="1">
            <a:spLocks noChangeArrowheads="1"/>
          </p:cNvSpPr>
          <p:nvPr/>
        </p:nvSpPr>
        <p:spPr bwMode="auto">
          <a:xfrm>
            <a:off x="539750" y="573405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所以生产零件的总数量和时间成正比例。</a:t>
            </a:r>
            <a:endParaRPr kumimoji="1" lang="en-US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/>
      <p:bldP spid="81929" grpId="0" animBg="1"/>
      <p:bldP spid="81930" grpId="0"/>
      <p:bldP spid="81934" grpId="0" animBg="1"/>
      <p:bldP spid="81935" grpId="0"/>
      <p:bldP spid="819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1187450" y="1844675"/>
            <a:ext cx="705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下面各题中的两种量是否成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正比例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95288" y="2805113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）每人植树棵数一定，参加植树人数和植树总棵数。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95288" y="4981575"/>
            <a:ext cx="3709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）长方形的面积和长。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395288" y="4349750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）圆的直径和周长。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396875" y="3702050"/>
            <a:ext cx="554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）小新的年龄和他的身高。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395288" y="5516563"/>
            <a:ext cx="648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）圆的直径一定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周长和圆周率。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229176" y="3141663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成正比例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6443663" y="4349750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成正比例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6084888" y="4926013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不成正比例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6083300" y="3716338"/>
            <a:ext cx="230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不成正比例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6083300" y="5502275"/>
            <a:ext cx="230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不成正比例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799" grpId="0"/>
      <p:bldP spid="33800" grpId="0"/>
      <p:bldP spid="33801" grpId="0"/>
      <p:bldP spid="33802" grpId="0"/>
      <p:bldP spid="33803" grpId="0"/>
      <p:bldP spid="33804" grpId="0"/>
      <p:bldP spid="33805" grpId="0"/>
      <p:bldP spid="33806" grpId="0"/>
      <p:bldP spid="338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839" name="Rectangle 4"/>
          <p:cNvSpPr>
            <a:spLocks noChangeArrowheads="1"/>
          </p:cNvSpPr>
          <p:nvPr/>
        </p:nvSpPr>
        <p:spPr bwMode="auto">
          <a:xfrm>
            <a:off x="825500" y="1549400"/>
            <a:ext cx="79200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a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和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b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是相关联的两种量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,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下面哪些式子表示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a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和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b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成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正比例？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 </a:t>
            </a:r>
          </a:p>
        </p:txBody>
      </p:sp>
      <p:sp>
        <p:nvSpPr>
          <p:cNvPr id="34840" name="Rectangle 5"/>
          <p:cNvSpPr>
            <a:spLocks noChangeArrowheads="1"/>
          </p:cNvSpPr>
          <p:nvPr/>
        </p:nvSpPr>
        <p:spPr bwMode="auto">
          <a:xfrm>
            <a:off x="4281488" y="4324350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2400" b="0">
                <a:ea typeface="华文新魏" pitchFamily="2" charset="-122"/>
                <a:cs typeface="Times New Roman" pitchFamily="18" charset="0"/>
              </a:rPr>
              <a:t> 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 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4140200" y="2636838"/>
            <a:ext cx="295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不成正比例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4138613" y="3298825"/>
            <a:ext cx="2951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成正比例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140200" y="4956175"/>
            <a:ext cx="295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不成正比例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140200" y="4148138"/>
            <a:ext cx="295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不成正比例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4140200" y="5732463"/>
            <a:ext cx="295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成正比例</a:t>
            </a:r>
          </a:p>
        </p:txBody>
      </p:sp>
      <p:grpSp>
        <p:nvGrpSpPr>
          <p:cNvPr id="34827" name="Group 11"/>
          <p:cNvGrpSpPr>
            <a:grpSpLocks/>
          </p:cNvGrpSpPr>
          <p:nvPr/>
        </p:nvGrpSpPr>
        <p:grpSpPr bwMode="auto">
          <a:xfrm>
            <a:off x="682625" y="2579688"/>
            <a:ext cx="3455988" cy="517525"/>
            <a:chOff x="338" y="1071"/>
            <a:chExt cx="2177" cy="326"/>
          </a:xfrm>
        </p:grpSpPr>
        <p:sp>
          <p:nvSpPr>
            <p:cNvPr id="34859" name="Rectangle 12"/>
            <p:cNvSpPr>
              <a:spLocks noChangeArrowheads="1"/>
            </p:cNvSpPr>
            <p:nvPr/>
          </p:nvSpPr>
          <p:spPr bwMode="auto">
            <a:xfrm>
              <a:off x="748" y="1109"/>
              <a:ext cx="17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　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a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＋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b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＝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12  </a:t>
              </a:r>
            </a:p>
          </p:txBody>
        </p:sp>
        <p:sp>
          <p:nvSpPr>
            <p:cNvPr id="34860" name="Text Box 13"/>
            <p:cNvSpPr txBox="1">
              <a:spLocks noChangeArrowheads="1"/>
            </p:cNvSpPr>
            <p:nvPr/>
          </p:nvSpPr>
          <p:spPr bwMode="auto">
            <a:xfrm>
              <a:off x="338" y="1071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）</a:t>
              </a:r>
            </a:p>
          </p:txBody>
        </p:sp>
      </p:grpSp>
      <p:grpSp>
        <p:nvGrpSpPr>
          <p:cNvPr id="34830" name="Group 14"/>
          <p:cNvGrpSpPr>
            <a:grpSpLocks/>
          </p:cNvGrpSpPr>
          <p:nvPr/>
        </p:nvGrpSpPr>
        <p:grpSpPr bwMode="auto">
          <a:xfrm>
            <a:off x="682625" y="3011488"/>
            <a:ext cx="2963863" cy="1081087"/>
            <a:chOff x="335" y="1389"/>
            <a:chExt cx="1867" cy="681"/>
          </a:xfrm>
        </p:grpSpPr>
        <p:graphicFrame>
          <p:nvGraphicFramePr>
            <p:cNvPr id="34831" name="Object 15"/>
            <p:cNvGraphicFramePr>
              <a:graphicFrameLocks noChangeAspect="1"/>
            </p:cNvGraphicFramePr>
            <p:nvPr/>
          </p:nvGraphicFramePr>
          <p:xfrm>
            <a:off x="1292" y="1389"/>
            <a:ext cx="266" cy="6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39" name="公式" r:id="rId3" imgW="152334" imgH="393529" progId="Equations">
                    <p:embed/>
                  </p:oleObj>
                </mc:Choice>
                <mc:Fallback>
                  <p:oleObj name="公式" r:id="rId3" imgW="152334" imgH="393529" progId="Equations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2" y="1389"/>
                          <a:ext cx="266" cy="6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857" name="Rectangle 16"/>
            <p:cNvSpPr>
              <a:spLocks noChangeArrowheads="1"/>
            </p:cNvSpPr>
            <p:nvPr/>
          </p:nvSpPr>
          <p:spPr bwMode="auto">
            <a:xfrm>
              <a:off x="1429" y="1608"/>
              <a:ext cx="77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zh-CN" altLang="en-US" sz="2400" b="0">
                  <a:ea typeface="华文新魏" pitchFamily="2" charset="-122"/>
                  <a:cs typeface="Times New Roman" pitchFamily="18" charset="0"/>
                </a:rPr>
                <a:t> 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  <a:cs typeface="Times New Roman" pitchFamily="18" charset="0"/>
                </a:rPr>
                <a:t>＝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  <a:cs typeface="Times New Roman" pitchFamily="18" charset="0"/>
                </a:rPr>
                <a:t>5</a:t>
              </a:r>
              <a:r>
                <a:rPr lang="en-US" altLang="zh-CN" sz="2400" b="0">
                  <a:latin typeface="宋体" charset="-122"/>
                  <a:ea typeface="华文新魏" pitchFamily="2" charset="-122"/>
                  <a:cs typeface="Times New Roman" pitchFamily="18" charset="0"/>
                </a:rPr>
                <a:t> 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4858" name="Text Box 17"/>
            <p:cNvSpPr txBox="1">
              <a:spLocks noChangeArrowheads="1"/>
            </p:cNvSpPr>
            <p:nvPr/>
          </p:nvSpPr>
          <p:spPr bwMode="auto">
            <a:xfrm>
              <a:off x="335" y="1568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2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）</a:t>
              </a:r>
            </a:p>
          </p:txBody>
        </p:sp>
      </p:grpSp>
      <p:grpSp>
        <p:nvGrpSpPr>
          <p:cNvPr id="34834" name="Group 18"/>
          <p:cNvGrpSpPr>
            <a:grpSpLocks/>
          </p:cNvGrpSpPr>
          <p:nvPr/>
        </p:nvGrpSpPr>
        <p:grpSpPr bwMode="auto">
          <a:xfrm>
            <a:off x="684213" y="3803650"/>
            <a:ext cx="4246562" cy="1079500"/>
            <a:chOff x="340" y="1888"/>
            <a:chExt cx="2675" cy="680"/>
          </a:xfrm>
        </p:grpSpPr>
        <p:sp>
          <p:nvSpPr>
            <p:cNvPr id="34855" name="Rectangle 19"/>
            <p:cNvSpPr>
              <a:spLocks noChangeArrowheads="1"/>
            </p:cNvSpPr>
            <p:nvPr/>
          </p:nvSpPr>
          <p:spPr bwMode="auto">
            <a:xfrm>
              <a:off x="975" y="2107"/>
              <a:ext cx="20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  <a:cs typeface="Times New Roman" pitchFamily="18" charset="0"/>
                </a:rPr>
                <a:t>　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  <a:cs typeface="Times New Roman" pitchFamily="18" charset="0"/>
                </a:rPr>
                <a:t>ab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  <a:cs typeface="Times New Roman" pitchFamily="18" charset="0"/>
                </a:rPr>
                <a:t>＝</a:t>
              </a:r>
            </a:p>
          </p:txBody>
        </p:sp>
        <p:graphicFrame>
          <p:nvGraphicFramePr>
            <p:cNvPr id="34836" name="Object 20"/>
            <p:cNvGraphicFramePr>
              <a:graphicFrameLocks noChangeAspect="1"/>
            </p:cNvGraphicFramePr>
            <p:nvPr/>
          </p:nvGraphicFramePr>
          <p:xfrm>
            <a:off x="1791" y="1888"/>
            <a:ext cx="265" cy="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40" name="公式" r:id="rId5" imgW="152334" imgH="393529" progId="Equations">
                    <p:embed/>
                  </p:oleObj>
                </mc:Choice>
                <mc:Fallback>
                  <p:oleObj name="公式" r:id="rId5" imgW="152334" imgH="393529" progId="Equations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1" y="1888"/>
                          <a:ext cx="265" cy="6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856" name="Text Box 21"/>
            <p:cNvSpPr txBox="1">
              <a:spLocks noChangeArrowheads="1"/>
            </p:cNvSpPr>
            <p:nvPr/>
          </p:nvSpPr>
          <p:spPr bwMode="auto">
            <a:xfrm>
              <a:off x="340" y="2069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3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）</a:t>
              </a:r>
            </a:p>
          </p:txBody>
        </p:sp>
      </p:grp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704850" y="4883150"/>
            <a:ext cx="2632075" cy="517525"/>
            <a:chOff x="340" y="2611"/>
            <a:chExt cx="1658" cy="326"/>
          </a:xfrm>
        </p:grpSpPr>
        <p:sp>
          <p:nvSpPr>
            <p:cNvPr id="34853" name="Rectangle 23"/>
            <p:cNvSpPr>
              <a:spLocks noChangeArrowheads="1"/>
            </p:cNvSpPr>
            <p:nvPr/>
          </p:nvSpPr>
          <p:spPr bwMode="auto">
            <a:xfrm>
              <a:off x="975" y="2649"/>
              <a:ext cx="10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a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－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b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＝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3.8 </a:t>
              </a:r>
            </a:p>
          </p:txBody>
        </p:sp>
        <p:sp>
          <p:nvSpPr>
            <p:cNvPr id="34854" name="Text Box 24"/>
            <p:cNvSpPr txBox="1">
              <a:spLocks noChangeArrowheads="1"/>
            </p:cNvSpPr>
            <p:nvPr/>
          </p:nvSpPr>
          <p:spPr bwMode="auto">
            <a:xfrm>
              <a:off x="340" y="2611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）</a:t>
              </a:r>
            </a:p>
          </p:txBody>
        </p:sp>
      </p:grpSp>
      <p:grpSp>
        <p:nvGrpSpPr>
          <p:cNvPr id="34841" name="Group 25"/>
          <p:cNvGrpSpPr>
            <a:grpSpLocks/>
          </p:cNvGrpSpPr>
          <p:nvPr/>
        </p:nvGrpSpPr>
        <p:grpSpPr bwMode="auto">
          <a:xfrm>
            <a:off x="682625" y="5668963"/>
            <a:ext cx="2290763" cy="520700"/>
            <a:chOff x="340" y="3065"/>
            <a:chExt cx="1443" cy="328"/>
          </a:xfrm>
        </p:grpSpPr>
        <p:sp>
          <p:nvSpPr>
            <p:cNvPr id="34851" name="Rectangle 26"/>
            <p:cNvSpPr>
              <a:spLocks noChangeArrowheads="1"/>
            </p:cNvSpPr>
            <p:nvPr/>
          </p:nvSpPr>
          <p:spPr bwMode="auto">
            <a:xfrm>
              <a:off x="975" y="3105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   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b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＝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7a </a:t>
              </a:r>
            </a:p>
          </p:txBody>
        </p:sp>
        <p:sp>
          <p:nvSpPr>
            <p:cNvPr id="34852" name="Text Box 27"/>
            <p:cNvSpPr txBox="1">
              <a:spLocks noChangeArrowheads="1"/>
            </p:cNvSpPr>
            <p:nvPr/>
          </p:nvSpPr>
          <p:spPr bwMode="auto">
            <a:xfrm>
              <a:off x="340" y="3065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5</a:t>
              </a:r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34823" grpId="0"/>
      <p:bldP spid="34824" grpId="0"/>
      <p:bldP spid="34825" grpId="0"/>
      <p:bldP spid="348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900113" y="1773238"/>
            <a:ext cx="76323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zh-CN" altLang="en-US" sz="2400" b="0" dirty="0">
                <a:latin typeface="华文新魏" pitchFamily="2" charset="-122"/>
                <a:ea typeface="华文新魏" pitchFamily="2" charset="-122"/>
              </a:rPr>
              <a:t>判断下面每题中的两种量是不是成正比例，并说明理由。</a:t>
            </a:r>
            <a:endParaRPr kumimoji="1" lang="en-US" altLang="zh-CN" sz="2400" b="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1116013" y="2924175"/>
            <a:ext cx="7272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4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正方形的</a:t>
            </a:r>
            <a:r>
              <a:rPr kumimoji="1" lang="zh-CN" altLang="en-US" sz="2400" b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周长</a:t>
            </a:r>
            <a:r>
              <a:rPr kumimoji="1" lang="zh-CN" altLang="en-US" sz="24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和边长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1619820" y="3933825"/>
            <a:ext cx="201607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正方形周长</a:t>
            </a:r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>
            <a:off x="827088" y="4652963"/>
            <a:ext cx="388937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2051050" y="465296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边长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716463" y="4365104"/>
            <a:ext cx="1655762" cy="528638"/>
            <a:chOff x="2835" y="2115"/>
            <a:chExt cx="1043" cy="333"/>
          </a:xfrm>
        </p:grpSpPr>
        <p:sp>
          <p:nvSpPr>
            <p:cNvPr id="86027" name="Text Box 11"/>
            <p:cNvSpPr txBox="1">
              <a:spLocks noChangeArrowheads="1"/>
            </p:cNvSpPr>
            <p:nvPr/>
          </p:nvSpPr>
          <p:spPr bwMode="auto">
            <a:xfrm>
              <a:off x="2835" y="2160"/>
              <a:ext cx="5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400" b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＝</a:t>
              </a:r>
            </a:p>
          </p:txBody>
        </p:sp>
        <p:sp>
          <p:nvSpPr>
            <p:cNvPr id="86028" name="Text Box 12"/>
            <p:cNvSpPr txBox="1">
              <a:spLocks noChangeArrowheads="1"/>
            </p:cNvSpPr>
            <p:nvPr/>
          </p:nvSpPr>
          <p:spPr bwMode="auto">
            <a:xfrm>
              <a:off x="3379" y="2115"/>
              <a:ext cx="4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</p:grp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6010275" y="4365104"/>
            <a:ext cx="187409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(</a:t>
            </a:r>
            <a:r>
              <a:rPr kumimoji="1" lang="zh-CN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比值一定</a:t>
            </a:r>
            <a:r>
              <a:rPr kumimoji="1" lang="en-US" altLang="zh-CN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)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1042863" y="5661025"/>
            <a:ext cx="561736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所以正方形的</a:t>
            </a:r>
            <a:r>
              <a:rPr kumimoji="1" lang="zh-CN" altLang="en-US" sz="2400" b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周长</a:t>
            </a:r>
            <a:r>
              <a:rPr kumimoji="1" lang="zh-CN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和边长成正比例。</a:t>
            </a:r>
            <a:endParaRPr kumimoji="1" lang="en-US" altLang="zh-CN" sz="2400" b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860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/>
      <p:bldP spid="86023" grpId="0"/>
      <p:bldP spid="86024" grpId="0" animBg="1"/>
      <p:bldP spid="86025" grpId="0"/>
      <p:bldP spid="86030" grpId="0"/>
      <p:bldP spid="860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900113" y="1628775"/>
            <a:ext cx="7272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36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正方形的</a:t>
            </a:r>
            <a:r>
              <a:rPr kumimoji="1" lang="zh-CN" altLang="en-US" sz="3600" b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面积</a:t>
            </a:r>
            <a:r>
              <a:rPr kumimoji="1" lang="zh-CN" altLang="en-US" sz="3600" b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和边长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97170" y="2491780"/>
            <a:ext cx="8595310" cy="2665412"/>
            <a:chOff x="0" y="754"/>
            <a:chExt cx="5760" cy="1724"/>
          </a:xfrm>
        </p:grpSpPr>
        <p:sp>
          <p:nvSpPr>
            <p:cNvPr id="87058" name="Text Box 18"/>
            <p:cNvSpPr txBox="1">
              <a:spLocks noChangeArrowheads="1"/>
            </p:cNvSpPr>
            <p:nvPr/>
          </p:nvSpPr>
          <p:spPr bwMode="auto">
            <a:xfrm>
              <a:off x="0" y="754"/>
              <a:ext cx="127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3600" b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边长</a:t>
              </a:r>
            </a:p>
          </p:txBody>
        </p:sp>
        <p:sp>
          <p:nvSpPr>
            <p:cNvPr id="87059" name="Text Box 19"/>
            <p:cNvSpPr txBox="1">
              <a:spLocks noChangeArrowheads="1"/>
            </p:cNvSpPr>
            <p:nvPr/>
          </p:nvSpPr>
          <p:spPr bwMode="auto">
            <a:xfrm>
              <a:off x="0" y="1389"/>
              <a:ext cx="127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3600" b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面积</a:t>
              </a:r>
            </a:p>
          </p:txBody>
        </p:sp>
        <p:sp>
          <p:nvSpPr>
            <p:cNvPr id="87060" name="Text Box 20"/>
            <p:cNvSpPr txBox="1">
              <a:spLocks noChangeArrowheads="1"/>
            </p:cNvSpPr>
            <p:nvPr/>
          </p:nvSpPr>
          <p:spPr bwMode="auto">
            <a:xfrm>
              <a:off x="0" y="1933"/>
              <a:ext cx="127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3600" b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比值</a:t>
              </a:r>
            </a:p>
          </p:txBody>
        </p:sp>
        <p:grpSp>
          <p:nvGrpSpPr>
            <p:cNvPr id="36896" name="Group 26"/>
            <p:cNvGrpSpPr>
              <a:grpSpLocks/>
            </p:cNvGrpSpPr>
            <p:nvPr/>
          </p:nvGrpSpPr>
          <p:grpSpPr bwMode="auto">
            <a:xfrm>
              <a:off x="0" y="799"/>
              <a:ext cx="5760" cy="1679"/>
              <a:chOff x="0" y="799"/>
              <a:chExt cx="5760" cy="1679"/>
            </a:xfrm>
          </p:grpSpPr>
          <p:sp>
            <p:nvSpPr>
              <p:cNvPr id="36897" name="Line 13"/>
              <p:cNvSpPr>
                <a:spLocks noChangeShapeType="1"/>
              </p:cNvSpPr>
              <p:nvPr/>
            </p:nvSpPr>
            <p:spPr bwMode="auto">
              <a:xfrm>
                <a:off x="0" y="799"/>
                <a:ext cx="5760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98" name="Line 14"/>
              <p:cNvSpPr>
                <a:spLocks noChangeShapeType="1"/>
              </p:cNvSpPr>
              <p:nvPr/>
            </p:nvSpPr>
            <p:spPr bwMode="auto">
              <a:xfrm>
                <a:off x="0" y="1344"/>
                <a:ext cx="5760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899" name="Line 15"/>
              <p:cNvSpPr>
                <a:spLocks noChangeShapeType="1"/>
              </p:cNvSpPr>
              <p:nvPr/>
            </p:nvSpPr>
            <p:spPr bwMode="auto">
              <a:xfrm>
                <a:off x="0" y="1979"/>
                <a:ext cx="5760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900" name="Line 16"/>
              <p:cNvSpPr>
                <a:spLocks noChangeShapeType="1"/>
              </p:cNvSpPr>
              <p:nvPr/>
            </p:nvSpPr>
            <p:spPr bwMode="auto">
              <a:xfrm>
                <a:off x="1020" y="799"/>
                <a:ext cx="0" cy="167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901" name="Line 17"/>
              <p:cNvSpPr>
                <a:spLocks noChangeShapeType="1"/>
              </p:cNvSpPr>
              <p:nvPr/>
            </p:nvSpPr>
            <p:spPr bwMode="auto">
              <a:xfrm>
                <a:off x="0" y="2478"/>
                <a:ext cx="5760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902" name="Line 21"/>
              <p:cNvSpPr>
                <a:spLocks noChangeShapeType="1"/>
              </p:cNvSpPr>
              <p:nvPr/>
            </p:nvSpPr>
            <p:spPr bwMode="auto">
              <a:xfrm>
                <a:off x="1837" y="799"/>
                <a:ext cx="0" cy="167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903" name="Line 22"/>
              <p:cNvSpPr>
                <a:spLocks noChangeShapeType="1"/>
              </p:cNvSpPr>
              <p:nvPr/>
            </p:nvSpPr>
            <p:spPr bwMode="auto">
              <a:xfrm>
                <a:off x="2608" y="799"/>
                <a:ext cx="0" cy="167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904" name="Line 23"/>
              <p:cNvSpPr>
                <a:spLocks noChangeShapeType="1"/>
              </p:cNvSpPr>
              <p:nvPr/>
            </p:nvSpPr>
            <p:spPr bwMode="auto">
              <a:xfrm>
                <a:off x="3424" y="799"/>
                <a:ext cx="0" cy="167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905" name="Line 24"/>
              <p:cNvSpPr>
                <a:spLocks noChangeShapeType="1"/>
              </p:cNvSpPr>
              <p:nvPr/>
            </p:nvSpPr>
            <p:spPr bwMode="auto">
              <a:xfrm>
                <a:off x="4195" y="799"/>
                <a:ext cx="0" cy="167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906" name="Line 25"/>
              <p:cNvSpPr>
                <a:spLocks noChangeShapeType="1"/>
              </p:cNvSpPr>
              <p:nvPr/>
            </p:nvSpPr>
            <p:spPr bwMode="auto">
              <a:xfrm>
                <a:off x="4967" y="799"/>
                <a:ext cx="0" cy="167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1979613" y="2565400"/>
            <a:ext cx="935037" cy="2513013"/>
            <a:chOff x="1247" y="754"/>
            <a:chExt cx="589" cy="1583"/>
          </a:xfrm>
        </p:grpSpPr>
        <p:sp>
          <p:nvSpPr>
            <p:cNvPr id="36890" name="Text Box 28"/>
            <p:cNvSpPr txBox="1">
              <a:spLocks noChangeArrowheads="1"/>
            </p:cNvSpPr>
            <p:nvPr/>
          </p:nvSpPr>
          <p:spPr bwMode="auto">
            <a:xfrm>
              <a:off x="1247" y="1933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36891" name="Text Box 29"/>
            <p:cNvSpPr txBox="1">
              <a:spLocks noChangeArrowheads="1"/>
            </p:cNvSpPr>
            <p:nvPr/>
          </p:nvSpPr>
          <p:spPr bwMode="auto">
            <a:xfrm>
              <a:off x="1247" y="1389"/>
              <a:ext cx="5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36892" name="Text Box 30"/>
            <p:cNvSpPr txBox="1">
              <a:spLocks noChangeArrowheads="1"/>
            </p:cNvSpPr>
            <p:nvPr/>
          </p:nvSpPr>
          <p:spPr bwMode="auto">
            <a:xfrm>
              <a:off x="1247" y="754"/>
              <a:ext cx="4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3132138" y="2565400"/>
            <a:ext cx="935037" cy="2513013"/>
            <a:chOff x="1247" y="754"/>
            <a:chExt cx="589" cy="1583"/>
          </a:xfrm>
        </p:grpSpPr>
        <p:sp>
          <p:nvSpPr>
            <p:cNvPr id="36887" name="Text Box 33"/>
            <p:cNvSpPr txBox="1">
              <a:spLocks noChangeArrowheads="1"/>
            </p:cNvSpPr>
            <p:nvPr/>
          </p:nvSpPr>
          <p:spPr bwMode="auto">
            <a:xfrm>
              <a:off x="1247" y="1933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36888" name="Text Box 34"/>
            <p:cNvSpPr txBox="1">
              <a:spLocks noChangeArrowheads="1"/>
            </p:cNvSpPr>
            <p:nvPr/>
          </p:nvSpPr>
          <p:spPr bwMode="auto">
            <a:xfrm>
              <a:off x="1247" y="1389"/>
              <a:ext cx="5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36889" name="Text Box 35"/>
            <p:cNvSpPr txBox="1">
              <a:spLocks noChangeArrowheads="1"/>
            </p:cNvSpPr>
            <p:nvPr/>
          </p:nvSpPr>
          <p:spPr bwMode="auto">
            <a:xfrm>
              <a:off x="1247" y="754"/>
              <a:ext cx="4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</p:grpSp>
      <p:grpSp>
        <p:nvGrpSpPr>
          <p:cNvPr id="10" name="Group 36"/>
          <p:cNvGrpSpPr>
            <a:grpSpLocks/>
          </p:cNvGrpSpPr>
          <p:nvPr/>
        </p:nvGrpSpPr>
        <p:grpSpPr bwMode="auto">
          <a:xfrm>
            <a:off x="4427538" y="2565400"/>
            <a:ext cx="935037" cy="2513013"/>
            <a:chOff x="1247" y="754"/>
            <a:chExt cx="589" cy="1583"/>
          </a:xfrm>
        </p:grpSpPr>
        <p:sp>
          <p:nvSpPr>
            <p:cNvPr id="36884" name="Text Box 37"/>
            <p:cNvSpPr txBox="1">
              <a:spLocks noChangeArrowheads="1"/>
            </p:cNvSpPr>
            <p:nvPr/>
          </p:nvSpPr>
          <p:spPr bwMode="auto">
            <a:xfrm>
              <a:off x="1247" y="1933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36885" name="Text Box 38"/>
            <p:cNvSpPr txBox="1">
              <a:spLocks noChangeArrowheads="1"/>
            </p:cNvSpPr>
            <p:nvPr/>
          </p:nvSpPr>
          <p:spPr bwMode="auto">
            <a:xfrm>
              <a:off x="1247" y="1389"/>
              <a:ext cx="5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9</a:t>
              </a:r>
            </a:p>
          </p:txBody>
        </p:sp>
        <p:sp>
          <p:nvSpPr>
            <p:cNvPr id="36886" name="Text Box 39"/>
            <p:cNvSpPr txBox="1">
              <a:spLocks noChangeArrowheads="1"/>
            </p:cNvSpPr>
            <p:nvPr/>
          </p:nvSpPr>
          <p:spPr bwMode="auto">
            <a:xfrm>
              <a:off x="1247" y="754"/>
              <a:ext cx="4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5508625" y="2565400"/>
            <a:ext cx="1008063" cy="2508250"/>
            <a:chOff x="3198" y="2568"/>
            <a:chExt cx="635" cy="1580"/>
          </a:xfrm>
        </p:grpSpPr>
        <p:sp>
          <p:nvSpPr>
            <p:cNvPr id="36881" name="Text Box 41"/>
            <p:cNvSpPr txBox="1">
              <a:spLocks noChangeArrowheads="1"/>
            </p:cNvSpPr>
            <p:nvPr/>
          </p:nvSpPr>
          <p:spPr bwMode="auto">
            <a:xfrm>
              <a:off x="3334" y="3744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36882" name="Text Box 42"/>
            <p:cNvSpPr txBox="1">
              <a:spLocks noChangeArrowheads="1"/>
            </p:cNvSpPr>
            <p:nvPr/>
          </p:nvSpPr>
          <p:spPr bwMode="auto">
            <a:xfrm>
              <a:off x="3198" y="3203"/>
              <a:ext cx="5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16</a:t>
              </a:r>
            </a:p>
          </p:txBody>
        </p:sp>
        <p:sp>
          <p:nvSpPr>
            <p:cNvPr id="36883" name="Text Box 43"/>
            <p:cNvSpPr txBox="1">
              <a:spLocks noChangeArrowheads="1"/>
            </p:cNvSpPr>
            <p:nvPr/>
          </p:nvSpPr>
          <p:spPr bwMode="auto">
            <a:xfrm>
              <a:off x="3334" y="2568"/>
              <a:ext cx="4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6804025" y="2565400"/>
            <a:ext cx="1008063" cy="2508250"/>
            <a:chOff x="3198" y="2568"/>
            <a:chExt cx="635" cy="1580"/>
          </a:xfrm>
        </p:grpSpPr>
        <p:sp>
          <p:nvSpPr>
            <p:cNvPr id="36878" name="Text Box 46"/>
            <p:cNvSpPr txBox="1">
              <a:spLocks noChangeArrowheads="1"/>
            </p:cNvSpPr>
            <p:nvPr/>
          </p:nvSpPr>
          <p:spPr bwMode="auto">
            <a:xfrm>
              <a:off x="3334" y="3744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36879" name="Text Box 47"/>
            <p:cNvSpPr txBox="1">
              <a:spLocks noChangeArrowheads="1"/>
            </p:cNvSpPr>
            <p:nvPr/>
          </p:nvSpPr>
          <p:spPr bwMode="auto">
            <a:xfrm>
              <a:off x="3198" y="3203"/>
              <a:ext cx="5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25</a:t>
              </a:r>
            </a:p>
          </p:txBody>
        </p:sp>
        <p:sp>
          <p:nvSpPr>
            <p:cNvPr id="36880" name="Text Box 48"/>
            <p:cNvSpPr txBox="1">
              <a:spLocks noChangeArrowheads="1"/>
            </p:cNvSpPr>
            <p:nvPr/>
          </p:nvSpPr>
          <p:spPr bwMode="auto">
            <a:xfrm>
              <a:off x="3334" y="2568"/>
              <a:ext cx="4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7812088" y="2420938"/>
            <a:ext cx="1728787" cy="2441575"/>
            <a:chOff x="4921" y="663"/>
            <a:chExt cx="1089" cy="1538"/>
          </a:xfrm>
        </p:grpSpPr>
        <p:sp>
          <p:nvSpPr>
            <p:cNvPr id="36875" name="Text Box 52"/>
            <p:cNvSpPr txBox="1">
              <a:spLocks noChangeArrowheads="1"/>
            </p:cNvSpPr>
            <p:nvPr/>
          </p:nvSpPr>
          <p:spPr bwMode="auto">
            <a:xfrm>
              <a:off x="4921" y="1797"/>
              <a:ext cx="10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Times New Roman" pitchFamily="18" charset="0"/>
                  <a:ea typeface="华文新魏" pitchFamily="2" charset="-122"/>
                </a:rPr>
                <a:t>……</a:t>
              </a:r>
              <a:endParaRPr kumimoji="1" lang="en-US" altLang="zh-CN" sz="36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6876" name="Text Box 53"/>
            <p:cNvSpPr txBox="1">
              <a:spLocks noChangeArrowheads="1"/>
            </p:cNvSpPr>
            <p:nvPr/>
          </p:nvSpPr>
          <p:spPr bwMode="auto">
            <a:xfrm>
              <a:off x="4921" y="1253"/>
              <a:ext cx="10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Times New Roman" pitchFamily="18" charset="0"/>
                  <a:ea typeface="华文新魏" pitchFamily="2" charset="-122"/>
                </a:rPr>
                <a:t>……</a:t>
              </a:r>
              <a:endParaRPr kumimoji="1" lang="en-US" altLang="zh-CN" sz="36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6877" name="Text Box 54"/>
            <p:cNvSpPr txBox="1">
              <a:spLocks noChangeArrowheads="1"/>
            </p:cNvSpPr>
            <p:nvPr/>
          </p:nvSpPr>
          <p:spPr bwMode="auto">
            <a:xfrm>
              <a:off x="4921" y="663"/>
              <a:ext cx="10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0">
                  <a:latin typeface="Times New Roman" pitchFamily="18" charset="0"/>
                  <a:ea typeface="华文新魏" pitchFamily="2" charset="-122"/>
                </a:rPr>
                <a:t>……</a:t>
              </a:r>
              <a:endParaRPr kumimoji="1" lang="en-US" altLang="zh-CN" sz="36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187450" y="1844675"/>
            <a:ext cx="7272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正方形的</a:t>
            </a:r>
            <a:r>
              <a:rPr kumimoji="1" lang="zh-CN" altLang="en-US" sz="32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面积</a:t>
            </a:r>
            <a:r>
              <a:rPr kumimoji="1"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和边长</a:t>
            </a:r>
          </a:p>
        </p:txBody>
      </p:sp>
      <p:sp>
        <p:nvSpPr>
          <p:cNvPr id="88106" name="Text Box 42"/>
          <p:cNvSpPr txBox="1">
            <a:spLocks noChangeArrowheads="1"/>
          </p:cNvSpPr>
          <p:nvPr/>
        </p:nvSpPr>
        <p:spPr bwMode="auto">
          <a:xfrm>
            <a:off x="649288" y="2776538"/>
            <a:ext cx="3743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正方形面积</a:t>
            </a:r>
          </a:p>
        </p:txBody>
      </p:sp>
      <p:sp>
        <p:nvSpPr>
          <p:cNvPr id="88107" name="Line 43"/>
          <p:cNvSpPr>
            <a:spLocks noChangeShapeType="1"/>
          </p:cNvSpPr>
          <p:nvPr/>
        </p:nvSpPr>
        <p:spPr bwMode="auto">
          <a:xfrm>
            <a:off x="322263" y="3644900"/>
            <a:ext cx="388937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8" name="Text Box 44"/>
          <p:cNvSpPr txBox="1">
            <a:spLocks noChangeArrowheads="1"/>
          </p:cNvSpPr>
          <p:nvPr/>
        </p:nvSpPr>
        <p:spPr bwMode="auto">
          <a:xfrm>
            <a:off x="1258888" y="3713163"/>
            <a:ext cx="1800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边长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4429125" y="3281366"/>
            <a:ext cx="2747963" cy="652463"/>
            <a:chOff x="2381" y="1253"/>
            <a:chExt cx="1731" cy="411"/>
          </a:xfrm>
        </p:grpSpPr>
        <p:sp>
          <p:nvSpPr>
            <p:cNvPr id="88110" name="Text Box 46"/>
            <p:cNvSpPr txBox="1">
              <a:spLocks noChangeArrowheads="1"/>
            </p:cNvSpPr>
            <p:nvPr/>
          </p:nvSpPr>
          <p:spPr bwMode="auto">
            <a:xfrm>
              <a:off x="2381" y="1299"/>
              <a:ext cx="9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zh-CN" alt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＝</a:t>
              </a:r>
            </a:p>
          </p:txBody>
        </p:sp>
        <p:sp>
          <p:nvSpPr>
            <p:cNvPr id="88111" name="Text Box 47"/>
            <p:cNvSpPr txBox="1">
              <a:spLocks noChangeArrowheads="1"/>
            </p:cNvSpPr>
            <p:nvPr/>
          </p:nvSpPr>
          <p:spPr bwMode="auto">
            <a:xfrm>
              <a:off x="2789" y="1253"/>
              <a:ext cx="132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zh-CN" altLang="en-US" sz="3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边长</a:t>
              </a:r>
            </a:p>
          </p:txBody>
        </p:sp>
      </p:grpSp>
      <p:sp>
        <p:nvSpPr>
          <p:cNvPr id="88113" name="Text Box 49"/>
          <p:cNvSpPr txBox="1">
            <a:spLocks noChangeArrowheads="1"/>
          </p:cNvSpPr>
          <p:nvPr/>
        </p:nvSpPr>
        <p:spPr bwMode="auto">
          <a:xfrm>
            <a:off x="6445250" y="3281611"/>
            <a:ext cx="1943174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(</a:t>
            </a:r>
            <a:r>
              <a:rPr kumimoji="1"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不一定</a:t>
            </a:r>
            <a:r>
              <a:rPr kumimoji="1" lang="en-US" altLang="zh-CN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)</a:t>
            </a:r>
          </a:p>
        </p:txBody>
      </p:sp>
      <p:sp>
        <p:nvSpPr>
          <p:cNvPr id="88114" name="Text Box 50"/>
          <p:cNvSpPr txBox="1">
            <a:spLocks noChangeArrowheads="1"/>
          </p:cNvSpPr>
          <p:nvPr/>
        </p:nvSpPr>
        <p:spPr bwMode="auto">
          <a:xfrm>
            <a:off x="611188" y="5084763"/>
            <a:ext cx="69135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所以正方形的</a:t>
            </a:r>
            <a:r>
              <a:rPr kumimoji="1" lang="zh-CN" altLang="en-US" sz="32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面积</a:t>
            </a:r>
            <a:r>
              <a:rPr kumimoji="1"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和边长不成比例。</a:t>
            </a:r>
            <a:endParaRPr kumimoji="1" lang="en-US" altLang="zh-CN" sz="320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8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88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881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06" grpId="0"/>
      <p:bldP spid="88107" grpId="0" animBg="1"/>
      <p:bldP spid="88108" grpId="0"/>
      <p:bldP spid="88113" grpId="0"/>
      <p:bldP spid="881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2741613" y="4195763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总价</a:t>
            </a:r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2747963" y="45894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2736850" y="4570413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数量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1771650" y="439578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因为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3478213" y="437515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3889375" y="4362450"/>
            <a:ext cx="201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单价（一定）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1763713" y="5157788"/>
            <a:ext cx="566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所以</a:t>
            </a:r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购买苹果的数量和总价成正比例。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644525" y="1973263"/>
            <a:ext cx="68770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       判断下面每题中的两种量是不是成正比例，并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说明理由。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1025525" y="2913063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）苹果的单价一定，购买苹果的数量和总价。</a:t>
            </a: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1790700" y="3578225"/>
            <a:ext cx="536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苹果的数量和总价是两种相关联的量，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 autoUpdateAnimBg="0"/>
      <p:bldP spid="51207" grpId="0" animBg="1"/>
      <p:bldP spid="51208" grpId="0" autoUpdateAnimBg="0"/>
      <p:bldP spid="51209" grpId="0" autoUpdateAnimBg="0"/>
      <p:bldP spid="51210" grpId="0" autoUpdateAnimBg="0"/>
      <p:bldP spid="51211" grpId="0" autoUpdateAnimBg="0"/>
      <p:bldP spid="51212" grpId="0" autoUpdateAnimBg="0"/>
      <p:bldP spid="51213" grpId="0" autoUpdateAnimBg="0"/>
      <p:bldP spid="51214" grpId="0" autoUpdateAnimBg="0"/>
      <p:bldP spid="5121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5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正比例、反比例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555776" y="1916832"/>
            <a:ext cx="518403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320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3.1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认识正比例关系的量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2"/>
            <a:chOff x="490204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90204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70080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5146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TextBox 2"/>
          <p:cNvSpPr txBox="1">
            <a:spLocks noChangeArrowheads="1"/>
          </p:cNvSpPr>
          <p:nvPr/>
        </p:nvSpPr>
        <p:spPr bwMode="auto">
          <a:xfrm>
            <a:off x="1619250" y="1916113"/>
            <a:ext cx="5715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800" b="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kumimoji="1" lang="zh-CN" altLang="en-US" sz="2800" b="0" dirty="0">
                <a:latin typeface="华文新魏" pitchFamily="2" charset="-122"/>
                <a:ea typeface="华文新魏" pitchFamily="2" charset="-122"/>
              </a:rPr>
              <a:t>．结合具体实例，经历认识成正比例的量的过程。</a:t>
            </a:r>
          </a:p>
          <a:p>
            <a:r>
              <a:rPr kumimoji="1" lang="en-US" altLang="zh-CN" sz="2800" b="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kumimoji="1" lang="zh-CN" altLang="en-US" sz="2800" b="0" dirty="0">
                <a:latin typeface="华文新魏" pitchFamily="2" charset="-122"/>
                <a:ea typeface="华文新魏" pitchFamily="2" charset="-122"/>
              </a:rPr>
              <a:t>．知道正比例的意义，能判断两种量是否成正比例关系，能找出生活中成正比例的实例，并进行交流。</a:t>
            </a:r>
          </a:p>
          <a:p>
            <a:r>
              <a:rPr kumimoji="1" lang="en-US" altLang="zh-CN" sz="2800" b="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kumimoji="1" lang="zh-CN" altLang="en-US" sz="2800" b="0" dirty="0">
                <a:latin typeface="华文新魏" pitchFamily="2" charset="-122"/>
                <a:ea typeface="华文新魏" pitchFamily="2" charset="-122"/>
              </a:rPr>
              <a:t>．对显示生活中成正比例关系的事物有好奇心，在判断成正比例量的过程中，能进行有条理的思考。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4213" y="381074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468313" y="1773238"/>
            <a:ext cx="762000" cy="457200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66FFFF"/>
              </a:gs>
              <a:gs pos="100000">
                <a:srgbClr val="00FF00"/>
              </a:gs>
            </a:gsLst>
            <a:lin ang="27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复习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187450" y="2100263"/>
            <a:ext cx="5162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已知路程和时间，怎样求速度？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563688" y="2924175"/>
            <a:ext cx="3144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速度 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 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路程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÷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时间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187450" y="3567113"/>
            <a:ext cx="5162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已知总价和数量，怎样求单价？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1558925" y="4300538"/>
            <a:ext cx="31448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单价 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 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总价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÷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数量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1187450" y="5076825"/>
            <a:ext cx="7296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已知工作总量和工作时间，怎样求工作效率？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1535113" y="5876925"/>
            <a:ext cx="5278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工作效率 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 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工作总量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÷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工作时间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0" autoUpdateAnimBg="0"/>
      <p:bldP spid="19470" grpId="0" autoUpdateAnimBg="0"/>
      <p:bldP spid="19471" grpId="0" autoUpdateAnimBg="0"/>
      <p:bldP spid="19472" grpId="0" autoUpdateAnimBg="0"/>
      <p:bldP spid="19473" grpId="0" autoUpdateAnimBg="0"/>
      <p:bldP spid="1947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探索新知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35" name="Text Box 55"/>
          <p:cNvSpPr txBox="1">
            <a:spLocks noChangeArrowheads="1"/>
          </p:cNvSpPr>
          <p:nvPr/>
        </p:nvSpPr>
        <p:spPr bwMode="auto">
          <a:xfrm>
            <a:off x="1187450" y="2238375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、一列火车行驶的时间和所行路程如下表。</a:t>
            </a:r>
          </a:p>
        </p:txBody>
      </p:sp>
      <p:grpSp>
        <p:nvGrpSpPr>
          <p:cNvPr id="20536" name="Group 56"/>
          <p:cNvGrpSpPr>
            <a:grpSpLocks/>
          </p:cNvGrpSpPr>
          <p:nvPr/>
        </p:nvGrpSpPr>
        <p:grpSpPr bwMode="auto">
          <a:xfrm>
            <a:off x="1050925" y="3063875"/>
            <a:ext cx="7192963" cy="1066800"/>
            <a:chOff x="0" y="0"/>
            <a:chExt cx="4531" cy="672"/>
          </a:xfrm>
        </p:grpSpPr>
        <p:sp>
          <p:nvSpPr>
            <p:cNvPr id="20537" name="Line 57"/>
            <p:cNvSpPr>
              <a:spLocks noChangeShapeType="1"/>
            </p:cNvSpPr>
            <p:nvPr/>
          </p:nvSpPr>
          <p:spPr bwMode="auto">
            <a:xfrm>
              <a:off x="36" y="672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8" name="Line 58"/>
            <p:cNvSpPr>
              <a:spLocks noChangeShapeType="1"/>
            </p:cNvSpPr>
            <p:nvPr/>
          </p:nvSpPr>
          <p:spPr bwMode="auto">
            <a:xfrm>
              <a:off x="114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9" name="Line 59"/>
            <p:cNvSpPr>
              <a:spLocks noChangeShapeType="1"/>
            </p:cNvSpPr>
            <p:nvPr/>
          </p:nvSpPr>
          <p:spPr bwMode="auto">
            <a:xfrm>
              <a:off x="152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0" name="Line 60"/>
            <p:cNvSpPr>
              <a:spLocks noChangeShapeType="1"/>
            </p:cNvSpPr>
            <p:nvPr/>
          </p:nvSpPr>
          <p:spPr bwMode="auto">
            <a:xfrm>
              <a:off x="190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1" name="Line 61"/>
            <p:cNvSpPr>
              <a:spLocks noChangeShapeType="1"/>
            </p:cNvSpPr>
            <p:nvPr/>
          </p:nvSpPr>
          <p:spPr bwMode="auto">
            <a:xfrm>
              <a:off x="229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2" name="Line 62"/>
            <p:cNvSpPr>
              <a:spLocks noChangeShapeType="1"/>
            </p:cNvSpPr>
            <p:nvPr/>
          </p:nvSpPr>
          <p:spPr bwMode="auto">
            <a:xfrm>
              <a:off x="2676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3" name="Line 63"/>
            <p:cNvSpPr>
              <a:spLocks noChangeShapeType="1"/>
            </p:cNvSpPr>
            <p:nvPr/>
          </p:nvSpPr>
          <p:spPr bwMode="auto">
            <a:xfrm>
              <a:off x="306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4" name="Line 64"/>
            <p:cNvSpPr>
              <a:spLocks noChangeShapeType="1"/>
            </p:cNvSpPr>
            <p:nvPr/>
          </p:nvSpPr>
          <p:spPr bwMode="auto">
            <a:xfrm>
              <a:off x="344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5" name="Line 65"/>
            <p:cNvSpPr>
              <a:spLocks noChangeShapeType="1"/>
            </p:cNvSpPr>
            <p:nvPr/>
          </p:nvSpPr>
          <p:spPr bwMode="auto">
            <a:xfrm>
              <a:off x="382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6" name="Line 66"/>
            <p:cNvSpPr>
              <a:spLocks noChangeShapeType="1"/>
            </p:cNvSpPr>
            <p:nvPr/>
          </p:nvSpPr>
          <p:spPr bwMode="auto">
            <a:xfrm>
              <a:off x="421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7" name="Text Box 67"/>
            <p:cNvSpPr txBox="1">
              <a:spLocks noChangeArrowheads="1"/>
            </p:cNvSpPr>
            <p:nvPr/>
          </p:nvSpPr>
          <p:spPr bwMode="auto">
            <a:xfrm>
              <a:off x="0" y="34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时间（时）</a:t>
              </a:r>
            </a:p>
          </p:txBody>
        </p:sp>
        <p:sp>
          <p:nvSpPr>
            <p:cNvPr id="20548" name="Text Box 68"/>
            <p:cNvSpPr txBox="1">
              <a:spLocks noChangeArrowheads="1"/>
            </p:cNvSpPr>
            <p:nvPr/>
          </p:nvSpPr>
          <p:spPr bwMode="auto">
            <a:xfrm>
              <a:off x="6" y="370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路程（千米）</a:t>
              </a:r>
            </a:p>
          </p:txBody>
        </p:sp>
        <p:sp>
          <p:nvSpPr>
            <p:cNvPr id="20549" name="Line 69"/>
            <p:cNvSpPr>
              <a:spLocks noChangeShapeType="1"/>
            </p:cNvSpPr>
            <p:nvPr/>
          </p:nvSpPr>
          <p:spPr bwMode="auto">
            <a:xfrm>
              <a:off x="36" y="336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0" name="Line 70"/>
            <p:cNvSpPr>
              <a:spLocks noChangeShapeType="1"/>
            </p:cNvSpPr>
            <p:nvPr/>
          </p:nvSpPr>
          <p:spPr bwMode="auto">
            <a:xfrm>
              <a:off x="36" y="0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1" name="Text Box 71"/>
            <p:cNvSpPr txBox="1">
              <a:spLocks noChangeArrowheads="1"/>
            </p:cNvSpPr>
            <p:nvPr/>
          </p:nvSpPr>
          <p:spPr bwMode="auto">
            <a:xfrm>
              <a:off x="1226" y="86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0552" name="Text Box 72"/>
            <p:cNvSpPr txBox="1">
              <a:spLocks noChangeArrowheads="1"/>
            </p:cNvSpPr>
            <p:nvPr/>
          </p:nvSpPr>
          <p:spPr bwMode="auto">
            <a:xfrm>
              <a:off x="1620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0553" name="Text Box 73"/>
            <p:cNvSpPr txBox="1">
              <a:spLocks noChangeArrowheads="1"/>
            </p:cNvSpPr>
            <p:nvPr/>
          </p:nvSpPr>
          <p:spPr bwMode="auto">
            <a:xfrm>
              <a:off x="2014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0554" name="Text Box 74"/>
            <p:cNvSpPr txBox="1">
              <a:spLocks noChangeArrowheads="1"/>
            </p:cNvSpPr>
            <p:nvPr/>
          </p:nvSpPr>
          <p:spPr bwMode="auto">
            <a:xfrm>
              <a:off x="2393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0555" name="Text Box 75"/>
            <p:cNvSpPr txBox="1">
              <a:spLocks noChangeArrowheads="1"/>
            </p:cNvSpPr>
            <p:nvPr/>
          </p:nvSpPr>
          <p:spPr bwMode="auto">
            <a:xfrm>
              <a:off x="2765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0556" name="Text Box 76"/>
            <p:cNvSpPr txBox="1">
              <a:spLocks noChangeArrowheads="1"/>
            </p:cNvSpPr>
            <p:nvPr/>
          </p:nvSpPr>
          <p:spPr bwMode="auto">
            <a:xfrm>
              <a:off x="3146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0557" name="Text Box 77"/>
            <p:cNvSpPr txBox="1">
              <a:spLocks noChangeArrowheads="1"/>
            </p:cNvSpPr>
            <p:nvPr/>
          </p:nvSpPr>
          <p:spPr bwMode="auto">
            <a:xfrm>
              <a:off x="3529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20558" name="Text Box 78"/>
            <p:cNvSpPr txBox="1">
              <a:spLocks noChangeArrowheads="1"/>
            </p:cNvSpPr>
            <p:nvPr/>
          </p:nvSpPr>
          <p:spPr bwMode="auto">
            <a:xfrm>
              <a:off x="3917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8</a:t>
              </a:r>
            </a:p>
          </p:txBody>
        </p:sp>
        <p:sp>
          <p:nvSpPr>
            <p:cNvPr id="20559" name="Text Box 79"/>
            <p:cNvSpPr txBox="1">
              <a:spLocks noChangeArrowheads="1"/>
            </p:cNvSpPr>
            <p:nvPr/>
          </p:nvSpPr>
          <p:spPr bwMode="auto">
            <a:xfrm>
              <a:off x="1187" y="385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90</a:t>
              </a:r>
            </a:p>
          </p:txBody>
        </p:sp>
        <p:sp>
          <p:nvSpPr>
            <p:cNvPr id="20560" name="Text Box 80"/>
            <p:cNvSpPr txBox="1">
              <a:spLocks noChangeArrowheads="1"/>
            </p:cNvSpPr>
            <p:nvPr/>
          </p:nvSpPr>
          <p:spPr bwMode="auto">
            <a:xfrm>
              <a:off x="1542" y="391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180</a:t>
              </a:r>
            </a:p>
          </p:txBody>
        </p:sp>
        <p:sp>
          <p:nvSpPr>
            <p:cNvPr id="20561" name="Text Box 81"/>
            <p:cNvSpPr txBox="1">
              <a:spLocks noChangeArrowheads="1"/>
            </p:cNvSpPr>
            <p:nvPr/>
          </p:nvSpPr>
          <p:spPr bwMode="auto">
            <a:xfrm>
              <a:off x="1927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270</a:t>
              </a:r>
            </a:p>
          </p:txBody>
        </p:sp>
        <p:sp>
          <p:nvSpPr>
            <p:cNvPr id="20562" name="Text Box 82"/>
            <p:cNvSpPr txBox="1">
              <a:spLocks noChangeArrowheads="1"/>
            </p:cNvSpPr>
            <p:nvPr/>
          </p:nvSpPr>
          <p:spPr bwMode="auto">
            <a:xfrm>
              <a:off x="2311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360</a:t>
              </a:r>
            </a:p>
          </p:txBody>
        </p:sp>
        <p:sp>
          <p:nvSpPr>
            <p:cNvPr id="20563" name="Text Box 83"/>
            <p:cNvSpPr txBox="1">
              <a:spLocks noChangeArrowheads="1"/>
            </p:cNvSpPr>
            <p:nvPr/>
          </p:nvSpPr>
          <p:spPr bwMode="auto">
            <a:xfrm>
              <a:off x="268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450</a:t>
              </a:r>
            </a:p>
          </p:txBody>
        </p:sp>
        <p:sp>
          <p:nvSpPr>
            <p:cNvPr id="20564" name="Text Box 84"/>
            <p:cNvSpPr txBox="1">
              <a:spLocks noChangeArrowheads="1"/>
            </p:cNvSpPr>
            <p:nvPr/>
          </p:nvSpPr>
          <p:spPr bwMode="auto">
            <a:xfrm>
              <a:off x="3075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540</a:t>
              </a:r>
            </a:p>
          </p:txBody>
        </p:sp>
        <p:sp>
          <p:nvSpPr>
            <p:cNvPr id="20565" name="Text Box 85"/>
            <p:cNvSpPr txBox="1">
              <a:spLocks noChangeArrowheads="1"/>
            </p:cNvSpPr>
            <p:nvPr/>
          </p:nvSpPr>
          <p:spPr bwMode="auto">
            <a:xfrm>
              <a:off x="346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630</a:t>
              </a:r>
            </a:p>
          </p:txBody>
        </p:sp>
        <p:sp>
          <p:nvSpPr>
            <p:cNvPr id="20566" name="Text Box 86"/>
            <p:cNvSpPr txBox="1">
              <a:spLocks noChangeArrowheads="1"/>
            </p:cNvSpPr>
            <p:nvPr/>
          </p:nvSpPr>
          <p:spPr bwMode="auto">
            <a:xfrm>
              <a:off x="3838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720</a:t>
              </a:r>
            </a:p>
          </p:txBody>
        </p:sp>
        <p:sp>
          <p:nvSpPr>
            <p:cNvPr id="20567" name="Text Box 87"/>
            <p:cNvSpPr txBox="1">
              <a:spLocks noChangeArrowheads="1"/>
            </p:cNvSpPr>
            <p:nvPr/>
          </p:nvSpPr>
          <p:spPr bwMode="auto">
            <a:xfrm>
              <a:off x="4211" y="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68" name="Text Box 88"/>
            <p:cNvSpPr txBox="1">
              <a:spLocks noChangeArrowheads="1"/>
            </p:cNvSpPr>
            <p:nvPr/>
          </p:nvSpPr>
          <p:spPr bwMode="auto">
            <a:xfrm>
              <a:off x="4223" y="30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0569" name="Text Box 89"/>
          <p:cNvSpPr txBox="1">
            <a:spLocks noChangeArrowheads="1"/>
          </p:cNvSpPr>
          <p:nvPr/>
        </p:nvSpPr>
        <p:spPr bwMode="auto">
          <a:xfrm>
            <a:off x="1279525" y="4287838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观察上表，回答下面的问题：</a:t>
            </a:r>
          </a:p>
        </p:txBody>
      </p:sp>
      <p:sp>
        <p:nvSpPr>
          <p:cNvPr id="20570" name="Text Box 90"/>
          <p:cNvSpPr txBox="1">
            <a:spLocks noChangeArrowheads="1"/>
          </p:cNvSpPr>
          <p:nvPr/>
        </p:nvSpPr>
        <p:spPr bwMode="auto">
          <a:xfrm>
            <a:off x="1350963" y="4879975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）表中有哪两种量？</a:t>
            </a:r>
          </a:p>
        </p:txBody>
      </p:sp>
      <p:sp>
        <p:nvSpPr>
          <p:cNvPr id="20571" name="Text Box 91"/>
          <p:cNvSpPr txBox="1">
            <a:spLocks noChangeArrowheads="1"/>
          </p:cNvSpPr>
          <p:nvPr/>
        </p:nvSpPr>
        <p:spPr bwMode="auto">
          <a:xfrm>
            <a:off x="2392363" y="5580063"/>
            <a:ext cx="4451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表中有时间和路程两种量。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5" grpId="0" autoUpdateAnimBg="0"/>
      <p:bldP spid="20569" grpId="0" autoUpdateAnimBg="0"/>
      <p:bldP spid="20570" grpId="0" autoUpdateAnimBg="0"/>
      <p:bldP spid="2057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61" name="Text Box 57"/>
          <p:cNvSpPr txBox="1">
            <a:spLocks noChangeArrowheads="1"/>
          </p:cNvSpPr>
          <p:nvPr/>
        </p:nvSpPr>
        <p:spPr bwMode="auto">
          <a:xfrm>
            <a:off x="1219200" y="1603375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、一列火车行驶的时间和所行路程如下表。</a:t>
            </a:r>
          </a:p>
        </p:txBody>
      </p:sp>
      <p:grpSp>
        <p:nvGrpSpPr>
          <p:cNvPr id="21562" name="Group 58"/>
          <p:cNvGrpSpPr>
            <a:grpSpLocks/>
          </p:cNvGrpSpPr>
          <p:nvPr/>
        </p:nvGrpSpPr>
        <p:grpSpPr bwMode="auto">
          <a:xfrm>
            <a:off x="1112838" y="2043113"/>
            <a:ext cx="7192962" cy="1066800"/>
            <a:chOff x="0" y="0"/>
            <a:chExt cx="4531" cy="672"/>
          </a:xfrm>
        </p:grpSpPr>
        <p:sp>
          <p:nvSpPr>
            <p:cNvPr id="21563" name="Line 59"/>
            <p:cNvSpPr>
              <a:spLocks noChangeShapeType="1"/>
            </p:cNvSpPr>
            <p:nvPr/>
          </p:nvSpPr>
          <p:spPr bwMode="auto">
            <a:xfrm>
              <a:off x="36" y="672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4" name="Line 60"/>
            <p:cNvSpPr>
              <a:spLocks noChangeShapeType="1"/>
            </p:cNvSpPr>
            <p:nvPr/>
          </p:nvSpPr>
          <p:spPr bwMode="auto">
            <a:xfrm>
              <a:off x="114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5" name="Line 61"/>
            <p:cNvSpPr>
              <a:spLocks noChangeShapeType="1"/>
            </p:cNvSpPr>
            <p:nvPr/>
          </p:nvSpPr>
          <p:spPr bwMode="auto">
            <a:xfrm>
              <a:off x="152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6" name="Line 62"/>
            <p:cNvSpPr>
              <a:spLocks noChangeShapeType="1"/>
            </p:cNvSpPr>
            <p:nvPr/>
          </p:nvSpPr>
          <p:spPr bwMode="auto">
            <a:xfrm>
              <a:off x="190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7" name="Line 63"/>
            <p:cNvSpPr>
              <a:spLocks noChangeShapeType="1"/>
            </p:cNvSpPr>
            <p:nvPr/>
          </p:nvSpPr>
          <p:spPr bwMode="auto">
            <a:xfrm>
              <a:off x="229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8" name="Line 64"/>
            <p:cNvSpPr>
              <a:spLocks noChangeShapeType="1"/>
            </p:cNvSpPr>
            <p:nvPr/>
          </p:nvSpPr>
          <p:spPr bwMode="auto">
            <a:xfrm>
              <a:off x="2676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9" name="Line 65"/>
            <p:cNvSpPr>
              <a:spLocks noChangeShapeType="1"/>
            </p:cNvSpPr>
            <p:nvPr/>
          </p:nvSpPr>
          <p:spPr bwMode="auto">
            <a:xfrm>
              <a:off x="306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0" name="Line 66"/>
            <p:cNvSpPr>
              <a:spLocks noChangeShapeType="1"/>
            </p:cNvSpPr>
            <p:nvPr/>
          </p:nvSpPr>
          <p:spPr bwMode="auto">
            <a:xfrm>
              <a:off x="344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1" name="Line 67"/>
            <p:cNvSpPr>
              <a:spLocks noChangeShapeType="1"/>
            </p:cNvSpPr>
            <p:nvPr/>
          </p:nvSpPr>
          <p:spPr bwMode="auto">
            <a:xfrm>
              <a:off x="382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2" name="Line 68"/>
            <p:cNvSpPr>
              <a:spLocks noChangeShapeType="1"/>
            </p:cNvSpPr>
            <p:nvPr/>
          </p:nvSpPr>
          <p:spPr bwMode="auto">
            <a:xfrm>
              <a:off x="421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3" name="Text Box 69"/>
            <p:cNvSpPr txBox="1">
              <a:spLocks noChangeArrowheads="1"/>
            </p:cNvSpPr>
            <p:nvPr/>
          </p:nvSpPr>
          <p:spPr bwMode="auto">
            <a:xfrm>
              <a:off x="0" y="34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时间（时）</a:t>
              </a:r>
            </a:p>
          </p:txBody>
        </p:sp>
        <p:sp>
          <p:nvSpPr>
            <p:cNvPr id="21574" name="Text Box 70"/>
            <p:cNvSpPr txBox="1">
              <a:spLocks noChangeArrowheads="1"/>
            </p:cNvSpPr>
            <p:nvPr/>
          </p:nvSpPr>
          <p:spPr bwMode="auto">
            <a:xfrm>
              <a:off x="6" y="370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路程（千米）</a:t>
              </a:r>
            </a:p>
          </p:txBody>
        </p:sp>
        <p:sp>
          <p:nvSpPr>
            <p:cNvPr id="21575" name="Line 71"/>
            <p:cNvSpPr>
              <a:spLocks noChangeShapeType="1"/>
            </p:cNvSpPr>
            <p:nvPr/>
          </p:nvSpPr>
          <p:spPr bwMode="auto">
            <a:xfrm>
              <a:off x="36" y="336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6" name="Line 72"/>
            <p:cNvSpPr>
              <a:spLocks noChangeShapeType="1"/>
            </p:cNvSpPr>
            <p:nvPr/>
          </p:nvSpPr>
          <p:spPr bwMode="auto">
            <a:xfrm>
              <a:off x="36" y="0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7" name="Text Box 73"/>
            <p:cNvSpPr txBox="1">
              <a:spLocks noChangeArrowheads="1"/>
            </p:cNvSpPr>
            <p:nvPr/>
          </p:nvSpPr>
          <p:spPr bwMode="auto">
            <a:xfrm>
              <a:off x="1226" y="86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1578" name="Text Box 74"/>
            <p:cNvSpPr txBox="1">
              <a:spLocks noChangeArrowheads="1"/>
            </p:cNvSpPr>
            <p:nvPr/>
          </p:nvSpPr>
          <p:spPr bwMode="auto">
            <a:xfrm>
              <a:off x="1620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1579" name="Text Box 75"/>
            <p:cNvSpPr txBox="1">
              <a:spLocks noChangeArrowheads="1"/>
            </p:cNvSpPr>
            <p:nvPr/>
          </p:nvSpPr>
          <p:spPr bwMode="auto">
            <a:xfrm>
              <a:off x="2014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1580" name="Text Box 76"/>
            <p:cNvSpPr txBox="1">
              <a:spLocks noChangeArrowheads="1"/>
            </p:cNvSpPr>
            <p:nvPr/>
          </p:nvSpPr>
          <p:spPr bwMode="auto">
            <a:xfrm>
              <a:off x="2393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1581" name="Text Box 77"/>
            <p:cNvSpPr txBox="1">
              <a:spLocks noChangeArrowheads="1"/>
            </p:cNvSpPr>
            <p:nvPr/>
          </p:nvSpPr>
          <p:spPr bwMode="auto">
            <a:xfrm>
              <a:off x="2765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1582" name="Text Box 78"/>
            <p:cNvSpPr txBox="1">
              <a:spLocks noChangeArrowheads="1"/>
            </p:cNvSpPr>
            <p:nvPr/>
          </p:nvSpPr>
          <p:spPr bwMode="auto">
            <a:xfrm>
              <a:off x="3146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1583" name="Text Box 79"/>
            <p:cNvSpPr txBox="1">
              <a:spLocks noChangeArrowheads="1"/>
            </p:cNvSpPr>
            <p:nvPr/>
          </p:nvSpPr>
          <p:spPr bwMode="auto">
            <a:xfrm>
              <a:off x="3529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21584" name="Text Box 80"/>
            <p:cNvSpPr txBox="1">
              <a:spLocks noChangeArrowheads="1"/>
            </p:cNvSpPr>
            <p:nvPr/>
          </p:nvSpPr>
          <p:spPr bwMode="auto">
            <a:xfrm>
              <a:off x="3917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8</a:t>
              </a:r>
            </a:p>
          </p:txBody>
        </p:sp>
        <p:sp>
          <p:nvSpPr>
            <p:cNvPr id="21585" name="Text Box 81"/>
            <p:cNvSpPr txBox="1">
              <a:spLocks noChangeArrowheads="1"/>
            </p:cNvSpPr>
            <p:nvPr/>
          </p:nvSpPr>
          <p:spPr bwMode="auto">
            <a:xfrm>
              <a:off x="1187" y="385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90</a:t>
              </a:r>
            </a:p>
          </p:txBody>
        </p:sp>
        <p:sp>
          <p:nvSpPr>
            <p:cNvPr id="21586" name="Text Box 82"/>
            <p:cNvSpPr txBox="1">
              <a:spLocks noChangeArrowheads="1"/>
            </p:cNvSpPr>
            <p:nvPr/>
          </p:nvSpPr>
          <p:spPr bwMode="auto">
            <a:xfrm>
              <a:off x="1542" y="391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180</a:t>
              </a:r>
            </a:p>
          </p:txBody>
        </p:sp>
        <p:sp>
          <p:nvSpPr>
            <p:cNvPr id="21587" name="Text Box 83"/>
            <p:cNvSpPr txBox="1">
              <a:spLocks noChangeArrowheads="1"/>
            </p:cNvSpPr>
            <p:nvPr/>
          </p:nvSpPr>
          <p:spPr bwMode="auto">
            <a:xfrm>
              <a:off x="1927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270</a:t>
              </a:r>
            </a:p>
          </p:txBody>
        </p:sp>
        <p:sp>
          <p:nvSpPr>
            <p:cNvPr id="21588" name="Text Box 84"/>
            <p:cNvSpPr txBox="1">
              <a:spLocks noChangeArrowheads="1"/>
            </p:cNvSpPr>
            <p:nvPr/>
          </p:nvSpPr>
          <p:spPr bwMode="auto">
            <a:xfrm>
              <a:off x="2311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360</a:t>
              </a:r>
            </a:p>
          </p:txBody>
        </p:sp>
        <p:sp>
          <p:nvSpPr>
            <p:cNvPr id="21589" name="Text Box 85"/>
            <p:cNvSpPr txBox="1">
              <a:spLocks noChangeArrowheads="1"/>
            </p:cNvSpPr>
            <p:nvPr/>
          </p:nvSpPr>
          <p:spPr bwMode="auto">
            <a:xfrm>
              <a:off x="268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450</a:t>
              </a:r>
            </a:p>
          </p:txBody>
        </p:sp>
        <p:sp>
          <p:nvSpPr>
            <p:cNvPr id="21590" name="Text Box 86"/>
            <p:cNvSpPr txBox="1">
              <a:spLocks noChangeArrowheads="1"/>
            </p:cNvSpPr>
            <p:nvPr/>
          </p:nvSpPr>
          <p:spPr bwMode="auto">
            <a:xfrm>
              <a:off x="3075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540</a:t>
              </a:r>
            </a:p>
          </p:txBody>
        </p:sp>
        <p:sp>
          <p:nvSpPr>
            <p:cNvPr id="21591" name="Text Box 87"/>
            <p:cNvSpPr txBox="1">
              <a:spLocks noChangeArrowheads="1"/>
            </p:cNvSpPr>
            <p:nvPr/>
          </p:nvSpPr>
          <p:spPr bwMode="auto">
            <a:xfrm>
              <a:off x="346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630</a:t>
              </a:r>
            </a:p>
          </p:txBody>
        </p:sp>
        <p:sp>
          <p:nvSpPr>
            <p:cNvPr id="21592" name="Text Box 88"/>
            <p:cNvSpPr txBox="1">
              <a:spLocks noChangeArrowheads="1"/>
            </p:cNvSpPr>
            <p:nvPr/>
          </p:nvSpPr>
          <p:spPr bwMode="auto">
            <a:xfrm>
              <a:off x="3838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720</a:t>
              </a:r>
            </a:p>
          </p:txBody>
        </p:sp>
        <p:sp>
          <p:nvSpPr>
            <p:cNvPr id="21593" name="Text Box 89"/>
            <p:cNvSpPr txBox="1">
              <a:spLocks noChangeArrowheads="1"/>
            </p:cNvSpPr>
            <p:nvPr/>
          </p:nvSpPr>
          <p:spPr bwMode="auto">
            <a:xfrm>
              <a:off x="4211" y="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1594" name="Text Box 90"/>
            <p:cNvSpPr txBox="1">
              <a:spLocks noChangeArrowheads="1"/>
            </p:cNvSpPr>
            <p:nvPr/>
          </p:nvSpPr>
          <p:spPr bwMode="auto">
            <a:xfrm>
              <a:off x="4223" y="30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1595" name="Text Box 91"/>
          <p:cNvSpPr txBox="1">
            <a:spLocks noChangeArrowheads="1"/>
          </p:cNvSpPr>
          <p:nvPr/>
        </p:nvSpPr>
        <p:spPr bwMode="auto">
          <a:xfrm>
            <a:off x="1341438" y="3267075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观察上表，回答下面的问题：</a:t>
            </a:r>
          </a:p>
        </p:txBody>
      </p:sp>
      <p:sp>
        <p:nvSpPr>
          <p:cNvPr id="21596" name="Rectangle 92"/>
          <p:cNvSpPr>
            <a:spLocks noChangeArrowheads="1"/>
          </p:cNvSpPr>
          <p:nvPr/>
        </p:nvSpPr>
        <p:spPr bwMode="auto">
          <a:xfrm>
            <a:off x="457200" y="8239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zh-CN" altLang="en-US" sz="4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21597" name="Text Box 93"/>
          <p:cNvSpPr txBox="1">
            <a:spLocks noChangeArrowheads="1"/>
          </p:cNvSpPr>
          <p:nvPr/>
        </p:nvSpPr>
        <p:spPr bwMode="auto">
          <a:xfrm>
            <a:off x="1295400" y="3700463"/>
            <a:ext cx="4929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）路程是怎样随着时间变化的？</a:t>
            </a:r>
          </a:p>
        </p:txBody>
      </p:sp>
      <p:sp>
        <p:nvSpPr>
          <p:cNvPr id="21598" name="Text Box 94"/>
          <p:cNvSpPr txBox="1">
            <a:spLocks noChangeArrowheads="1"/>
          </p:cNvSpPr>
          <p:nvPr/>
        </p:nvSpPr>
        <p:spPr bwMode="auto">
          <a:xfrm>
            <a:off x="1828800" y="5589588"/>
            <a:ext cx="472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时间扩大，路程随着扩大；</a:t>
            </a:r>
          </a:p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时间缩小，路程也随着缩小。</a:t>
            </a:r>
          </a:p>
        </p:txBody>
      </p:sp>
      <p:sp>
        <p:nvSpPr>
          <p:cNvPr id="21599" name="Text Box 95"/>
          <p:cNvSpPr txBox="1">
            <a:spLocks noChangeArrowheads="1"/>
          </p:cNvSpPr>
          <p:nvPr/>
        </p:nvSpPr>
        <p:spPr bwMode="auto">
          <a:xfrm>
            <a:off x="1981200" y="4100513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当时间是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小时，路程则是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90</a:t>
            </a:r>
            <a:r>
              <a:rPr lang="zh-CN" altLang="en-US" sz="24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千米，</a:t>
            </a:r>
          </a:p>
        </p:txBody>
      </p:sp>
      <p:sp>
        <p:nvSpPr>
          <p:cNvPr id="21600" name="Text Box 96"/>
          <p:cNvSpPr txBox="1">
            <a:spLocks noChangeArrowheads="1"/>
          </p:cNvSpPr>
          <p:nvPr/>
        </p:nvSpPr>
        <p:spPr bwMode="auto">
          <a:xfrm>
            <a:off x="1981200" y="4481513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 时间是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小时，路程是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180</a:t>
            </a:r>
            <a:r>
              <a:rPr lang="zh-CN" altLang="en-US" sz="24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千米，</a:t>
            </a:r>
          </a:p>
        </p:txBody>
      </p:sp>
      <p:sp>
        <p:nvSpPr>
          <p:cNvPr id="21601" name="Text Box 97"/>
          <p:cNvSpPr txBox="1">
            <a:spLocks noChangeArrowheads="1"/>
          </p:cNvSpPr>
          <p:nvPr/>
        </p:nvSpPr>
        <p:spPr bwMode="auto">
          <a:xfrm>
            <a:off x="2054225" y="4786313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b="0">
                <a:solidFill>
                  <a:schemeClr val="tx2"/>
                </a:solidFill>
                <a:latin typeface="Times New Roman"/>
                <a:ea typeface="华文新魏" pitchFamily="2" charset="-122"/>
              </a:rPr>
              <a:t>……</a:t>
            </a:r>
            <a:endParaRPr lang="en-US" altLang="zh-CN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1602" name="Text Box 98"/>
          <p:cNvSpPr txBox="1">
            <a:spLocks noChangeArrowheads="1"/>
          </p:cNvSpPr>
          <p:nvPr/>
        </p:nvSpPr>
        <p:spPr bwMode="auto">
          <a:xfrm>
            <a:off x="2101850" y="5157788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时间变化，路程也随着变化．</a:t>
            </a:r>
          </a:p>
        </p:txBody>
      </p:sp>
      <p:sp>
        <p:nvSpPr>
          <p:cNvPr id="21603" name="Text Box 99"/>
          <p:cNvSpPr txBox="1">
            <a:spLocks noChangeArrowheads="1"/>
          </p:cNvSpPr>
          <p:nvPr/>
        </p:nvSpPr>
        <p:spPr bwMode="auto">
          <a:xfrm>
            <a:off x="6445250" y="5592763"/>
            <a:ext cx="2317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时间和路程是</a:t>
            </a:r>
          </a:p>
          <a:p>
            <a:r>
              <a:rPr lang="zh-CN" altLang="en-US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两种相关联的量</a:t>
            </a:r>
          </a:p>
        </p:txBody>
      </p:sp>
      <p:sp>
        <p:nvSpPr>
          <p:cNvPr id="21604" name="AutoShape 100"/>
          <p:cNvSpPr>
            <a:spLocks noChangeArrowheads="1"/>
          </p:cNvSpPr>
          <p:nvPr/>
        </p:nvSpPr>
        <p:spPr bwMode="auto">
          <a:xfrm rot="5400000">
            <a:off x="5799932" y="5655468"/>
            <a:ext cx="304800" cy="627063"/>
          </a:xfrm>
          <a:prstGeom prst="upArrow">
            <a:avLst>
              <a:gd name="adj1" fmla="val 50000"/>
              <a:gd name="adj2" fmla="val 5143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1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21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2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21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97" grpId="0" autoUpdateAnimBg="0"/>
      <p:bldP spid="21598" grpId="0" autoUpdateAnimBg="0"/>
      <p:bldP spid="21599" grpId="0" autoUpdateAnimBg="0"/>
      <p:bldP spid="21600" grpId="0" autoUpdateAnimBg="0"/>
      <p:bldP spid="21601" grpId="0" autoUpdateAnimBg="0"/>
      <p:bldP spid="21602" grpId="0" autoUpdateAnimBg="0"/>
      <p:bldP spid="21603" grpId="0" autoUpdateAnimBg="0"/>
      <p:bldP spid="2160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79" name="Text Box 51"/>
          <p:cNvSpPr txBox="1">
            <a:spLocks noChangeArrowheads="1"/>
          </p:cNvSpPr>
          <p:nvPr/>
        </p:nvSpPr>
        <p:spPr bwMode="auto">
          <a:xfrm>
            <a:off x="1143000" y="14478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、一列火车行驶的时间和所行路程如下表。</a:t>
            </a:r>
          </a:p>
        </p:txBody>
      </p:sp>
      <p:grpSp>
        <p:nvGrpSpPr>
          <p:cNvPr id="22580" name="Group 52"/>
          <p:cNvGrpSpPr>
            <a:grpSpLocks/>
          </p:cNvGrpSpPr>
          <p:nvPr/>
        </p:nvGrpSpPr>
        <p:grpSpPr bwMode="auto">
          <a:xfrm>
            <a:off x="1036638" y="2133600"/>
            <a:ext cx="7192962" cy="1066800"/>
            <a:chOff x="0" y="0"/>
            <a:chExt cx="4531" cy="672"/>
          </a:xfrm>
        </p:grpSpPr>
        <p:sp>
          <p:nvSpPr>
            <p:cNvPr id="22581" name="Line 53"/>
            <p:cNvSpPr>
              <a:spLocks noChangeShapeType="1"/>
            </p:cNvSpPr>
            <p:nvPr/>
          </p:nvSpPr>
          <p:spPr bwMode="auto">
            <a:xfrm>
              <a:off x="36" y="672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2" name="Line 54"/>
            <p:cNvSpPr>
              <a:spLocks noChangeShapeType="1"/>
            </p:cNvSpPr>
            <p:nvPr/>
          </p:nvSpPr>
          <p:spPr bwMode="auto">
            <a:xfrm>
              <a:off x="114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3" name="Line 55"/>
            <p:cNvSpPr>
              <a:spLocks noChangeShapeType="1"/>
            </p:cNvSpPr>
            <p:nvPr/>
          </p:nvSpPr>
          <p:spPr bwMode="auto">
            <a:xfrm>
              <a:off x="152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4" name="Line 56"/>
            <p:cNvSpPr>
              <a:spLocks noChangeShapeType="1"/>
            </p:cNvSpPr>
            <p:nvPr/>
          </p:nvSpPr>
          <p:spPr bwMode="auto">
            <a:xfrm>
              <a:off x="190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Line 57"/>
            <p:cNvSpPr>
              <a:spLocks noChangeShapeType="1"/>
            </p:cNvSpPr>
            <p:nvPr/>
          </p:nvSpPr>
          <p:spPr bwMode="auto">
            <a:xfrm>
              <a:off x="229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6" name="Line 58"/>
            <p:cNvSpPr>
              <a:spLocks noChangeShapeType="1"/>
            </p:cNvSpPr>
            <p:nvPr/>
          </p:nvSpPr>
          <p:spPr bwMode="auto">
            <a:xfrm>
              <a:off x="2676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7" name="Line 59"/>
            <p:cNvSpPr>
              <a:spLocks noChangeShapeType="1"/>
            </p:cNvSpPr>
            <p:nvPr/>
          </p:nvSpPr>
          <p:spPr bwMode="auto">
            <a:xfrm>
              <a:off x="306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8" name="Line 60"/>
            <p:cNvSpPr>
              <a:spLocks noChangeShapeType="1"/>
            </p:cNvSpPr>
            <p:nvPr/>
          </p:nvSpPr>
          <p:spPr bwMode="auto">
            <a:xfrm>
              <a:off x="344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Line 61"/>
            <p:cNvSpPr>
              <a:spLocks noChangeShapeType="1"/>
            </p:cNvSpPr>
            <p:nvPr/>
          </p:nvSpPr>
          <p:spPr bwMode="auto">
            <a:xfrm>
              <a:off x="382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0" name="Line 62"/>
            <p:cNvSpPr>
              <a:spLocks noChangeShapeType="1"/>
            </p:cNvSpPr>
            <p:nvPr/>
          </p:nvSpPr>
          <p:spPr bwMode="auto">
            <a:xfrm>
              <a:off x="421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1" name="Text Box 63"/>
            <p:cNvSpPr txBox="1">
              <a:spLocks noChangeArrowheads="1"/>
            </p:cNvSpPr>
            <p:nvPr/>
          </p:nvSpPr>
          <p:spPr bwMode="auto">
            <a:xfrm>
              <a:off x="0" y="34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时间（时）</a:t>
              </a:r>
            </a:p>
          </p:txBody>
        </p:sp>
        <p:sp>
          <p:nvSpPr>
            <p:cNvPr id="22592" name="Text Box 64"/>
            <p:cNvSpPr txBox="1">
              <a:spLocks noChangeArrowheads="1"/>
            </p:cNvSpPr>
            <p:nvPr/>
          </p:nvSpPr>
          <p:spPr bwMode="auto">
            <a:xfrm>
              <a:off x="6" y="370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路程（千米）</a:t>
              </a:r>
            </a:p>
          </p:txBody>
        </p:sp>
        <p:sp>
          <p:nvSpPr>
            <p:cNvPr id="22593" name="Line 65"/>
            <p:cNvSpPr>
              <a:spLocks noChangeShapeType="1"/>
            </p:cNvSpPr>
            <p:nvPr/>
          </p:nvSpPr>
          <p:spPr bwMode="auto">
            <a:xfrm>
              <a:off x="36" y="336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4" name="Line 66"/>
            <p:cNvSpPr>
              <a:spLocks noChangeShapeType="1"/>
            </p:cNvSpPr>
            <p:nvPr/>
          </p:nvSpPr>
          <p:spPr bwMode="auto">
            <a:xfrm>
              <a:off x="36" y="0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Text Box 67"/>
            <p:cNvSpPr txBox="1">
              <a:spLocks noChangeArrowheads="1"/>
            </p:cNvSpPr>
            <p:nvPr/>
          </p:nvSpPr>
          <p:spPr bwMode="auto">
            <a:xfrm>
              <a:off x="1226" y="86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2596" name="Text Box 68"/>
            <p:cNvSpPr txBox="1">
              <a:spLocks noChangeArrowheads="1"/>
            </p:cNvSpPr>
            <p:nvPr/>
          </p:nvSpPr>
          <p:spPr bwMode="auto">
            <a:xfrm>
              <a:off x="1620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2597" name="Text Box 69"/>
            <p:cNvSpPr txBox="1">
              <a:spLocks noChangeArrowheads="1"/>
            </p:cNvSpPr>
            <p:nvPr/>
          </p:nvSpPr>
          <p:spPr bwMode="auto">
            <a:xfrm>
              <a:off x="2014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2598" name="Text Box 70"/>
            <p:cNvSpPr txBox="1">
              <a:spLocks noChangeArrowheads="1"/>
            </p:cNvSpPr>
            <p:nvPr/>
          </p:nvSpPr>
          <p:spPr bwMode="auto">
            <a:xfrm>
              <a:off x="2393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2599" name="Text Box 71"/>
            <p:cNvSpPr txBox="1">
              <a:spLocks noChangeArrowheads="1"/>
            </p:cNvSpPr>
            <p:nvPr/>
          </p:nvSpPr>
          <p:spPr bwMode="auto">
            <a:xfrm>
              <a:off x="2765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2600" name="Text Box 72"/>
            <p:cNvSpPr txBox="1">
              <a:spLocks noChangeArrowheads="1"/>
            </p:cNvSpPr>
            <p:nvPr/>
          </p:nvSpPr>
          <p:spPr bwMode="auto">
            <a:xfrm>
              <a:off x="3146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2601" name="Text Box 73"/>
            <p:cNvSpPr txBox="1">
              <a:spLocks noChangeArrowheads="1"/>
            </p:cNvSpPr>
            <p:nvPr/>
          </p:nvSpPr>
          <p:spPr bwMode="auto">
            <a:xfrm>
              <a:off x="3529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22602" name="Text Box 74"/>
            <p:cNvSpPr txBox="1">
              <a:spLocks noChangeArrowheads="1"/>
            </p:cNvSpPr>
            <p:nvPr/>
          </p:nvSpPr>
          <p:spPr bwMode="auto">
            <a:xfrm>
              <a:off x="3917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8</a:t>
              </a:r>
            </a:p>
          </p:txBody>
        </p:sp>
        <p:sp>
          <p:nvSpPr>
            <p:cNvPr id="22603" name="Text Box 75"/>
            <p:cNvSpPr txBox="1">
              <a:spLocks noChangeArrowheads="1"/>
            </p:cNvSpPr>
            <p:nvPr/>
          </p:nvSpPr>
          <p:spPr bwMode="auto">
            <a:xfrm>
              <a:off x="1187" y="385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90</a:t>
              </a:r>
            </a:p>
          </p:txBody>
        </p:sp>
        <p:sp>
          <p:nvSpPr>
            <p:cNvPr id="22604" name="Text Box 76"/>
            <p:cNvSpPr txBox="1">
              <a:spLocks noChangeArrowheads="1"/>
            </p:cNvSpPr>
            <p:nvPr/>
          </p:nvSpPr>
          <p:spPr bwMode="auto">
            <a:xfrm>
              <a:off x="1542" y="391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180</a:t>
              </a:r>
            </a:p>
          </p:txBody>
        </p:sp>
        <p:sp>
          <p:nvSpPr>
            <p:cNvPr id="22605" name="Text Box 77"/>
            <p:cNvSpPr txBox="1">
              <a:spLocks noChangeArrowheads="1"/>
            </p:cNvSpPr>
            <p:nvPr/>
          </p:nvSpPr>
          <p:spPr bwMode="auto">
            <a:xfrm>
              <a:off x="1927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270</a:t>
              </a:r>
            </a:p>
          </p:txBody>
        </p:sp>
        <p:sp>
          <p:nvSpPr>
            <p:cNvPr id="22606" name="Text Box 78"/>
            <p:cNvSpPr txBox="1">
              <a:spLocks noChangeArrowheads="1"/>
            </p:cNvSpPr>
            <p:nvPr/>
          </p:nvSpPr>
          <p:spPr bwMode="auto">
            <a:xfrm>
              <a:off x="2311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360</a:t>
              </a:r>
            </a:p>
          </p:txBody>
        </p:sp>
        <p:sp>
          <p:nvSpPr>
            <p:cNvPr id="22607" name="Text Box 79"/>
            <p:cNvSpPr txBox="1">
              <a:spLocks noChangeArrowheads="1"/>
            </p:cNvSpPr>
            <p:nvPr/>
          </p:nvSpPr>
          <p:spPr bwMode="auto">
            <a:xfrm>
              <a:off x="268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450</a:t>
              </a:r>
            </a:p>
          </p:txBody>
        </p:sp>
        <p:sp>
          <p:nvSpPr>
            <p:cNvPr id="22608" name="Text Box 80"/>
            <p:cNvSpPr txBox="1">
              <a:spLocks noChangeArrowheads="1"/>
            </p:cNvSpPr>
            <p:nvPr/>
          </p:nvSpPr>
          <p:spPr bwMode="auto">
            <a:xfrm>
              <a:off x="3075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540</a:t>
              </a:r>
            </a:p>
          </p:txBody>
        </p:sp>
        <p:sp>
          <p:nvSpPr>
            <p:cNvPr id="22609" name="Text Box 81"/>
            <p:cNvSpPr txBox="1">
              <a:spLocks noChangeArrowheads="1"/>
            </p:cNvSpPr>
            <p:nvPr/>
          </p:nvSpPr>
          <p:spPr bwMode="auto">
            <a:xfrm>
              <a:off x="346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630</a:t>
              </a:r>
            </a:p>
          </p:txBody>
        </p:sp>
        <p:sp>
          <p:nvSpPr>
            <p:cNvPr id="22610" name="Text Box 82"/>
            <p:cNvSpPr txBox="1">
              <a:spLocks noChangeArrowheads="1"/>
            </p:cNvSpPr>
            <p:nvPr/>
          </p:nvSpPr>
          <p:spPr bwMode="auto">
            <a:xfrm>
              <a:off x="3838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720</a:t>
              </a:r>
            </a:p>
          </p:txBody>
        </p:sp>
        <p:sp>
          <p:nvSpPr>
            <p:cNvPr id="22611" name="Text Box 83"/>
            <p:cNvSpPr txBox="1">
              <a:spLocks noChangeArrowheads="1"/>
            </p:cNvSpPr>
            <p:nvPr/>
          </p:nvSpPr>
          <p:spPr bwMode="auto">
            <a:xfrm>
              <a:off x="4211" y="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2612" name="Text Box 84"/>
            <p:cNvSpPr txBox="1">
              <a:spLocks noChangeArrowheads="1"/>
            </p:cNvSpPr>
            <p:nvPr/>
          </p:nvSpPr>
          <p:spPr bwMode="auto">
            <a:xfrm>
              <a:off x="4223" y="30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2613" name="Text Box 85"/>
          <p:cNvSpPr txBox="1">
            <a:spLocks noChangeArrowheads="1"/>
          </p:cNvSpPr>
          <p:nvPr/>
        </p:nvSpPr>
        <p:spPr bwMode="auto">
          <a:xfrm>
            <a:off x="1265238" y="3324225"/>
            <a:ext cx="4525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观察下表，回答下面的问题。</a:t>
            </a:r>
          </a:p>
        </p:txBody>
      </p:sp>
      <p:sp>
        <p:nvSpPr>
          <p:cNvPr id="22614" name="Text Box 86"/>
          <p:cNvSpPr txBox="1">
            <a:spLocks noChangeArrowheads="1"/>
          </p:cNvSpPr>
          <p:nvPr/>
        </p:nvSpPr>
        <p:spPr bwMode="auto">
          <a:xfrm>
            <a:off x="1143000" y="3825875"/>
            <a:ext cx="632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）相对应的路程和时间的比分别是多少？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    比值是多少？</a:t>
            </a:r>
          </a:p>
        </p:txBody>
      </p:sp>
      <p:grpSp>
        <p:nvGrpSpPr>
          <p:cNvPr id="22615" name="Group 87"/>
          <p:cNvGrpSpPr>
            <a:grpSpLocks/>
          </p:cNvGrpSpPr>
          <p:nvPr/>
        </p:nvGrpSpPr>
        <p:grpSpPr bwMode="auto">
          <a:xfrm>
            <a:off x="1889125" y="4725988"/>
            <a:ext cx="536575" cy="809625"/>
            <a:chOff x="0" y="8"/>
            <a:chExt cx="338" cy="510"/>
          </a:xfrm>
        </p:grpSpPr>
        <p:sp>
          <p:nvSpPr>
            <p:cNvPr id="22616" name="Text Box 88"/>
            <p:cNvSpPr txBox="1">
              <a:spLocks noChangeArrowheads="1"/>
            </p:cNvSpPr>
            <p:nvPr/>
          </p:nvSpPr>
          <p:spPr bwMode="auto">
            <a:xfrm>
              <a:off x="0" y="8"/>
              <a:ext cx="3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90</a:t>
              </a:r>
            </a:p>
          </p:txBody>
        </p:sp>
        <p:sp>
          <p:nvSpPr>
            <p:cNvPr id="22617" name="Line 89"/>
            <p:cNvSpPr>
              <a:spLocks noChangeShapeType="1"/>
            </p:cNvSpPr>
            <p:nvPr/>
          </p:nvSpPr>
          <p:spPr bwMode="auto">
            <a:xfrm>
              <a:off x="1" y="244"/>
              <a:ext cx="327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8" name="Text Box 90"/>
            <p:cNvSpPr txBox="1">
              <a:spLocks noChangeArrowheads="1"/>
            </p:cNvSpPr>
            <p:nvPr/>
          </p:nvSpPr>
          <p:spPr bwMode="auto">
            <a:xfrm>
              <a:off x="57" y="23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</p:grpSp>
      <p:sp>
        <p:nvSpPr>
          <p:cNvPr id="22619" name="Text Box 91"/>
          <p:cNvSpPr txBox="1">
            <a:spLocks noChangeArrowheads="1"/>
          </p:cNvSpPr>
          <p:nvPr/>
        </p:nvSpPr>
        <p:spPr bwMode="auto">
          <a:xfrm>
            <a:off x="2327275" y="4887913"/>
            <a:ext cx="91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90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grpSp>
        <p:nvGrpSpPr>
          <p:cNvPr id="22620" name="Group 92"/>
          <p:cNvGrpSpPr>
            <a:grpSpLocks/>
          </p:cNvGrpSpPr>
          <p:nvPr/>
        </p:nvGrpSpPr>
        <p:grpSpPr bwMode="auto">
          <a:xfrm>
            <a:off x="3424238" y="4760913"/>
            <a:ext cx="657225" cy="809625"/>
            <a:chOff x="0" y="8"/>
            <a:chExt cx="414" cy="510"/>
          </a:xfrm>
        </p:grpSpPr>
        <p:sp>
          <p:nvSpPr>
            <p:cNvPr id="22621" name="Text Box 93"/>
            <p:cNvSpPr txBox="1">
              <a:spLocks noChangeArrowheads="1"/>
            </p:cNvSpPr>
            <p:nvPr/>
          </p:nvSpPr>
          <p:spPr bwMode="auto">
            <a:xfrm>
              <a:off x="0" y="8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180</a:t>
              </a:r>
            </a:p>
          </p:txBody>
        </p:sp>
        <p:sp>
          <p:nvSpPr>
            <p:cNvPr id="22622" name="Line 94"/>
            <p:cNvSpPr>
              <a:spLocks noChangeShapeType="1"/>
            </p:cNvSpPr>
            <p:nvPr/>
          </p:nvSpPr>
          <p:spPr bwMode="auto">
            <a:xfrm>
              <a:off x="52" y="2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3" name="Text Box 95"/>
            <p:cNvSpPr txBox="1">
              <a:spLocks noChangeArrowheads="1"/>
            </p:cNvSpPr>
            <p:nvPr/>
          </p:nvSpPr>
          <p:spPr bwMode="auto">
            <a:xfrm>
              <a:off x="108" y="230"/>
              <a:ext cx="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</p:grpSp>
      <p:sp>
        <p:nvSpPr>
          <p:cNvPr id="22624" name="Text Box 96"/>
          <p:cNvSpPr txBox="1">
            <a:spLocks noChangeArrowheads="1"/>
          </p:cNvSpPr>
          <p:nvPr/>
        </p:nvSpPr>
        <p:spPr bwMode="auto">
          <a:xfrm>
            <a:off x="3871913" y="4922838"/>
            <a:ext cx="91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90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grpSp>
        <p:nvGrpSpPr>
          <p:cNvPr id="22625" name="Group 97"/>
          <p:cNvGrpSpPr>
            <a:grpSpLocks/>
          </p:cNvGrpSpPr>
          <p:nvPr/>
        </p:nvGrpSpPr>
        <p:grpSpPr bwMode="auto">
          <a:xfrm>
            <a:off x="5002213" y="4756150"/>
            <a:ext cx="709612" cy="795338"/>
            <a:chOff x="0" y="8"/>
            <a:chExt cx="447" cy="501"/>
          </a:xfrm>
        </p:grpSpPr>
        <p:sp>
          <p:nvSpPr>
            <p:cNvPr id="22626" name="Text Box 98"/>
            <p:cNvSpPr txBox="1">
              <a:spLocks noChangeArrowheads="1"/>
            </p:cNvSpPr>
            <p:nvPr/>
          </p:nvSpPr>
          <p:spPr bwMode="auto">
            <a:xfrm>
              <a:off x="0" y="8"/>
              <a:ext cx="44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270</a:t>
              </a:r>
            </a:p>
          </p:txBody>
        </p:sp>
        <p:sp>
          <p:nvSpPr>
            <p:cNvPr id="22627" name="Line 99"/>
            <p:cNvSpPr>
              <a:spLocks noChangeShapeType="1"/>
            </p:cNvSpPr>
            <p:nvPr/>
          </p:nvSpPr>
          <p:spPr bwMode="auto">
            <a:xfrm>
              <a:off x="55" y="2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8" name="Text Box 100"/>
            <p:cNvSpPr txBox="1">
              <a:spLocks noChangeArrowheads="1"/>
            </p:cNvSpPr>
            <p:nvPr/>
          </p:nvSpPr>
          <p:spPr bwMode="auto">
            <a:xfrm>
              <a:off x="111" y="221"/>
              <a:ext cx="2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</p:grpSp>
      <p:sp>
        <p:nvSpPr>
          <p:cNvPr id="22629" name="Text Box 101"/>
          <p:cNvSpPr txBox="1">
            <a:spLocks noChangeArrowheads="1"/>
          </p:cNvSpPr>
          <p:nvPr/>
        </p:nvSpPr>
        <p:spPr bwMode="auto">
          <a:xfrm>
            <a:off x="5483225" y="4918075"/>
            <a:ext cx="91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90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22630" name="Text Box 102"/>
          <p:cNvSpPr txBox="1">
            <a:spLocks noChangeArrowheads="1"/>
          </p:cNvSpPr>
          <p:nvPr/>
        </p:nvSpPr>
        <p:spPr bwMode="auto">
          <a:xfrm>
            <a:off x="6669088" y="4800600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b="0">
                <a:solidFill>
                  <a:schemeClr val="tx2"/>
                </a:solidFill>
                <a:latin typeface="Times New Roman"/>
                <a:ea typeface="华文新魏" pitchFamily="2" charset="-122"/>
              </a:rPr>
              <a:t>……</a:t>
            </a:r>
            <a:endParaRPr lang="en-US" altLang="zh-CN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631" name="Text Box 103"/>
          <p:cNvSpPr txBox="1">
            <a:spLocks noChangeArrowheads="1"/>
          </p:cNvSpPr>
          <p:nvPr/>
        </p:nvSpPr>
        <p:spPr bwMode="auto">
          <a:xfrm>
            <a:off x="1812925" y="5692775"/>
            <a:ext cx="4451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相对应的两个数的比值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2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14" grpId="0" autoUpdateAnimBg="0"/>
      <p:bldP spid="22619" grpId="0" autoUpdateAnimBg="0"/>
      <p:bldP spid="22624" grpId="0" autoUpdateAnimBg="0"/>
      <p:bldP spid="22629" grpId="0" autoUpdateAnimBg="0"/>
      <p:bldP spid="22630" grpId="0" autoUpdateAnimBg="0"/>
      <p:bldP spid="2263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026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065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143000" y="1674813"/>
            <a:ext cx="65532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、一列火车行驶的时间和所行路程如下表。</a:t>
            </a:r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1036638" y="2360613"/>
            <a:ext cx="7192962" cy="1066800"/>
            <a:chOff x="0" y="0"/>
            <a:chExt cx="4531" cy="672"/>
          </a:xfrm>
        </p:grpSpPr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>
              <a:off x="36" y="672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0" name="Line 8"/>
            <p:cNvSpPr>
              <a:spLocks noChangeShapeType="1"/>
            </p:cNvSpPr>
            <p:nvPr/>
          </p:nvSpPr>
          <p:spPr bwMode="auto">
            <a:xfrm>
              <a:off x="114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152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190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>
              <a:off x="229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>
              <a:off x="2676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3060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>
              <a:off x="3444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>
              <a:off x="3828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4212" y="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0" y="34"/>
              <a:ext cx="10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时间（时）</a:t>
              </a:r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6" y="370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400" b="0">
                  <a:latin typeface="华文新魏" pitchFamily="2" charset="-122"/>
                  <a:ea typeface="华文新魏" pitchFamily="2" charset="-122"/>
                </a:rPr>
                <a:t>路程（千米）</a:t>
              </a:r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>
              <a:off x="36" y="336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auto">
            <a:xfrm>
              <a:off x="36" y="0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3" name="Text Box 21"/>
            <p:cNvSpPr txBox="1">
              <a:spLocks noChangeArrowheads="1"/>
            </p:cNvSpPr>
            <p:nvPr/>
          </p:nvSpPr>
          <p:spPr bwMode="auto">
            <a:xfrm>
              <a:off x="1226" y="86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3574" name="Text Box 22"/>
            <p:cNvSpPr txBox="1">
              <a:spLocks noChangeArrowheads="1"/>
            </p:cNvSpPr>
            <p:nvPr/>
          </p:nvSpPr>
          <p:spPr bwMode="auto">
            <a:xfrm>
              <a:off x="1620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3575" name="Text Box 23"/>
            <p:cNvSpPr txBox="1">
              <a:spLocks noChangeArrowheads="1"/>
            </p:cNvSpPr>
            <p:nvPr/>
          </p:nvSpPr>
          <p:spPr bwMode="auto">
            <a:xfrm>
              <a:off x="2014" y="86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3576" name="Text Box 24"/>
            <p:cNvSpPr txBox="1">
              <a:spLocks noChangeArrowheads="1"/>
            </p:cNvSpPr>
            <p:nvPr/>
          </p:nvSpPr>
          <p:spPr bwMode="auto">
            <a:xfrm>
              <a:off x="2393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3577" name="Text Box 25"/>
            <p:cNvSpPr txBox="1">
              <a:spLocks noChangeArrowheads="1"/>
            </p:cNvSpPr>
            <p:nvPr/>
          </p:nvSpPr>
          <p:spPr bwMode="auto">
            <a:xfrm>
              <a:off x="2765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3578" name="Text Box 26"/>
            <p:cNvSpPr txBox="1">
              <a:spLocks noChangeArrowheads="1"/>
            </p:cNvSpPr>
            <p:nvPr/>
          </p:nvSpPr>
          <p:spPr bwMode="auto">
            <a:xfrm>
              <a:off x="3146" y="8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3529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3917" y="9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8</a:t>
              </a:r>
            </a:p>
          </p:txBody>
        </p:sp>
        <p:sp>
          <p:nvSpPr>
            <p:cNvPr id="23581" name="Text Box 29"/>
            <p:cNvSpPr txBox="1">
              <a:spLocks noChangeArrowheads="1"/>
            </p:cNvSpPr>
            <p:nvPr/>
          </p:nvSpPr>
          <p:spPr bwMode="auto">
            <a:xfrm>
              <a:off x="1187" y="385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90</a:t>
              </a:r>
            </a:p>
          </p:txBody>
        </p:sp>
        <p:sp>
          <p:nvSpPr>
            <p:cNvPr id="23582" name="Text Box 30"/>
            <p:cNvSpPr txBox="1">
              <a:spLocks noChangeArrowheads="1"/>
            </p:cNvSpPr>
            <p:nvPr/>
          </p:nvSpPr>
          <p:spPr bwMode="auto">
            <a:xfrm>
              <a:off x="1542" y="391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180</a:t>
              </a:r>
            </a:p>
          </p:txBody>
        </p:sp>
        <p:sp>
          <p:nvSpPr>
            <p:cNvPr id="23583" name="Text Box 31"/>
            <p:cNvSpPr txBox="1">
              <a:spLocks noChangeArrowheads="1"/>
            </p:cNvSpPr>
            <p:nvPr/>
          </p:nvSpPr>
          <p:spPr bwMode="auto">
            <a:xfrm>
              <a:off x="1927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270</a:t>
              </a:r>
            </a:p>
          </p:txBody>
        </p:sp>
        <p:sp>
          <p:nvSpPr>
            <p:cNvPr id="23584" name="Text Box 32"/>
            <p:cNvSpPr txBox="1">
              <a:spLocks noChangeArrowheads="1"/>
            </p:cNvSpPr>
            <p:nvPr/>
          </p:nvSpPr>
          <p:spPr bwMode="auto">
            <a:xfrm>
              <a:off x="2311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360</a:t>
              </a:r>
            </a:p>
          </p:txBody>
        </p:sp>
        <p:sp>
          <p:nvSpPr>
            <p:cNvPr id="23585" name="Text Box 33"/>
            <p:cNvSpPr txBox="1">
              <a:spLocks noChangeArrowheads="1"/>
            </p:cNvSpPr>
            <p:nvPr/>
          </p:nvSpPr>
          <p:spPr bwMode="auto">
            <a:xfrm>
              <a:off x="268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450</a:t>
              </a:r>
            </a:p>
          </p:txBody>
        </p:sp>
        <p:sp>
          <p:nvSpPr>
            <p:cNvPr id="23586" name="Text Box 34"/>
            <p:cNvSpPr txBox="1">
              <a:spLocks noChangeArrowheads="1"/>
            </p:cNvSpPr>
            <p:nvPr/>
          </p:nvSpPr>
          <p:spPr bwMode="auto">
            <a:xfrm>
              <a:off x="3075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540</a:t>
              </a:r>
            </a:p>
          </p:txBody>
        </p:sp>
        <p:sp>
          <p:nvSpPr>
            <p:cNvPr id="23587" name="Text Box 35"/>
            <p:cNvSpPr txBox="1">
              <a:spLocks noChangeArrowheads="1"/>
            </p:cNvSpPr>
            <p:nvPr/>
          </p:nvSpPr>
          <p:spPr bwMode="auto">
            <a:xfrm>
              <a:off x="3463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630</a:t>
              </a:r>
            </a:p>
          </p:txBody>
        </p:sp>
        <p:sp>
          <p:nvSpPr>
            <p:cNvPr id="23588" name="Text Box 36"/>
            <p:cNvSpPr txBox="1">
              <a:spLocks noChangeArrowheads="1"/>
            </p:cNvSpPr>
            <p:nvPr/>
          </p:nvSpPr>
          <p:spPr bwMode="auto">
            <a:xfrm>
              <a:off x="3838" y="391"/>
              <a:ext cx="3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0">
                  <a:latin typeface="华文新魏" pitchFamily="2" charset="-122"/>
                  <a:ea typeface="华文新魏" pitchFamily="2" charset="-122"/>
                </a:rPr>
                <a:t>720</a:t>
              </a:r>
            </a:p>
          </p:txBody>
        </p:sp>
        <p:sp>
          <p:nvSpPr>
            <p:cNvPr id="23589" name="Text Box 37"/>
            <p:cNvSpPr txBox="1">
              <a:spLocks noChangeArrowheads="1"/>
            </p:cNvSpPr>
            <p:nvPr/>
          </p:nvSpPr>
          <p:spPr bwMode="auto">
            <a:xfrm>
              <a:off x="4211" y="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3590" name="Text Box 38"/>
            <p:cNvSpPr txBox="1">
              <a:spLocks noChangeArrowheads="1"/>
            </p:cNvSpPr>
            <p:nvPr/>
          </p:nvSpPr>
          <p:spPr bwMode="auto">
            <a:xfrm>
              <a:off x="4223" y="30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/>
                  <a:ea typeface="华文新魏" pitchFamily="2" charset="-122"/>
                </a:rPr>
                <a:t>…</a:t>
              </a:r>
              <a:endParaRPr lang="en-US" altLang="zh-CN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3591" name="Text Box 39"/>
          <p:cNvSpPr txBox="1">
            <a:spLocks noChangeArrowheads="1"/>
          </p:cNvSpPr>
          <p:nvPr/>
        </p:nvSpPr>
        <p:spPr bwMode="auto">
          <a:xfrm>
            <a:off x="914400" y="3633788"/>
            <a:ext cx="78041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   时间和路程是两种相关联的量，路程随着时间的变化而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变化。时间扩大，路程随着扩大；时间缩小，路程也随着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缩小。它们扩大、缩小的规律是：路程和时间的比的比值</a:t>
            </a:r>
          </a:p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是一定。</a:t>
            </a:r>
          </a:p>
        </p:txBody>
      </p:sp>
      <p:grpSp>
        <p:nvGrpSpPr>
          <p:cNvPr id="23592" name="Group 40"/>
          <p:cNvGrpSpPr>
            <a:grpSpLocks/>
          </p:cNvGrpSpPr>
          <p:nvPr/>
        </p:nvGrpSpPr>
        <p:grpSpPr bwMode="auto">
          <a:xfrm>
            <a:off x="1965325" y="5183188"/>
            <a:ext cx="896938" cy="952500"/>
            <a:chOff x="0" y="25"/>
            <a:chExt cx="565" cy="600"/>
          </a:xfrm>
        </p:grpSpPr>
        <p:sp>
          <p:nvSpPr>
            <p:cNvPr id="23593" name="Text Box 41"/>
            <p:cNvSpPr txBox="1">
              <a:spLocks noChangeArrowheads="1"/>
            </p:cNvSpPr>
            <p:nvPr/>
          </p:nvSpPr>
          <p:spPr bwMode="auto">
            <a:xfrm>
              <a:off x="0" y="25"/>
              <a:ext cx="5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0">
                  <a:latin typeface="华文新魏" pitchFamily="2" charset="-122"/>
                  <a:ea typeface="华文新魏" pitchFamily="2" charset="-122"/>
                </a:rPr>
                <a:t>路程</a:t>
              </a:r>
            </a:p>
          </p:txBody>
        </p:sp>
        <p:sp>
          <p:nvSpPr>
            <p:cNvPr id="23594" name="Line 42"/>
            <p:cNvSpPr>
              <a:spLocks noChangeShapeType="1"/>
            </p:cNvSpPr>
            <p:nvPr/>
          </p:nvSpPr>
          <p:spPr bwMode="auto">
            <a:xfrm>
              <a:off x="10" y="311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5" name="Text Box 43"/>
            <p:cNvSpPr txBox="1">
              <a:spLocks noChangeArrowheads="1"/>
            </p:cNvSpPr>
            <p:nvPr/>
          </p:nvSpPr>
          <p:spPr bwMode="auto">
            <a:xfrm>
              <a:off x="1" y="298"/>
              <a:ext cx="5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0">
                  <a:latin typeface="华文新魏" pitchFamily="2" charset="-122"/>
                  <a:ea typeface="华文新魏" pitchFamily="2" charset="-122"/>
                </a:rPr>
                <a:t>时间</a:t>
              </a:r>
            </a:p>
          </p:txBody>
        </p:sp>
      </p:grpSp>
      <p:sp>
        <p:nvSpPr>
          <p:cNvPr id="23596" name="Text Box 44"/>
          <p:cNvSpPr txBox="1">
            <a:spLocks noChangeArrowheads="1"/>
          </p:cNvSpPr>
          <p:nvPr/>
        </p:nvSpPr>
        <p:spPr bwMode="auto">
          <a:xfrm>
            <a:off x="2787650" y="5375275"/>
            <a:ext cx="120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速度</a:t>
            </a:r>
          </a:p>
        </p:txBody>
      </p:sp>
      <p:sp>
        <p:nvSpPr>
          <p:cNvPr id="23597" name="Text Box 45"/>
          <p:cNvSpPr txBox="1">
            <a:spLocks noChangeArrowheads="1"/>
          </p:cNvSpPr>
          <p:nvPr/>
        </p:nvSpPr>
        <p:spPr bwMode="auto">
          <a:xfrm>
            <a:off x="3794125" y="5340350"/>
            <a:ext cx="1504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1" grpId="0" autoUpdateAnimBg="0"/>
      <p:bldP spid="23596" grpId="0" autoUpdateAnimBg="0"/>
      <p:bldP spid="23597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5420</TotalTime>
  <Words>1612</Words>
  <Application>Microsoft Office PowerPoint</Application>
  <PresentationFormat>全屏显示(4:3)</PresentationFormat>
  <Paragraphs>414</Paragraphs>
  <Slides>25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Office 主题</vt:lpstr>
      <vt:lpstr>Microsoft 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187</cp:revision>
  <dcterms:modified xsi:type="dcterms:W3CDTF">2018-08-07T03:08:14Z</dcterms:modified>
</cp:coreProperties>
</file>